
<file path=[Content_Types].xml><?xml version="1.0" encoding="utf-8"?>
<Types xmlns="http://schemas.openxmlformats.org/package/2006/content-types">
  <Default Extension="emf" ContentType="image/x-emf"/>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5"/>
  </p:notesMasterIdLst>
  <p:sldIdLst>
    <p:sldId id="283" r:id="rId2"/>
    <p:sldId id="416" r:id="rId3"/>
    <p:sldId id="433" r:id="rId4"/>
    <p:sldId id="421" r:id="rId5"/>
    <p:sldId id="440" r:id="rId6"/>
    <p:sldId id="437" r:id="rId7"/>
    <p:sldId id="438" r:id="rId8"/>
    <p:sldId id="441" r:id="rId9"/>
    <p:sldId id="442" r:id="rId10"/>
    <p:sldId id="439" r:id="rId11"/>
    <p:sldId id="443" r:id="rId12"/>
    <p:sldId id="444" r:id="rId13"/>
    <p:sldId id="445" r:id="rId14"/>
    <p:sldId id="446" r:id="rId15"/>
    <p:sldId id="447" r:id="rId16"/>
    <p:sldId id="448" r:id="rId17"/>
    <p:sldId id="449" r:id="rId18"/>
    <p:sldId id="450" r:id="rId19"/>
    <p:sldId id="451" r:id="rId20"/>
    <p:sldId id="452" r:id="rId21"/>
    <p:sldId id="453" r:id="rId22"/>
    <p:sldId id="454" r:id="rId23"/>
    <p:sldId id="455" r:id="rId24"/>
    <p:sldId id="456" r:id="rId25"/>
    <p:sldId id="457" r:id="rId26"/>
    <p:sldId id="434" r:id="rId27"/>
    <p:sldId id="458" r:id="rId28"/>
    <p:sldId id="435" r:id="rId29"/>
    <p:sldId id="459" r:id="rId30"/>
    <p:sldId id="462" r:id="rId31"/>
    <p:sldId id="463" r:id="rId32"/>
    <p:sldId id="464" r:id="rId33"/>
    <p:sldId id="465" r:id="rId34"/>
  </p:sldIdLst>
  <p:sldSz cx="12192000" cy="9144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8F00"/>
    <a:srgbClr val="EEAA01"/>
    <a:srgbClr val="FFF5D5"/>
    <a:srgbClr val="B27D5D"/>
    <a:srgbClr val="666666"/>
    <a:srgbClr val="A362A6"/>
    <a:srgbClr val="1B9E77"/>
    <a:srgbClr val="CF622F"/>
    <a:srgbClr val="B07F1B"/>
    <a:srgbClr val="BFAB1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45"/>
    <p:restoredTop sz="92379"/>
  </p:normalViewPr>
  <p:slideViewPr>
    <p:cSldViewPr snapToGrid="0" snapToObjects="1" showGuides="1">
      <p:cViewPr>
        <p:scale>
          <a:sx n="75" d="100"/>
          <a:sy n="75" d="100"/>
        </p:scale>
        <p:origin x="1048" y="-320"/>
      </p:cViewPr>
      <p:guideLst/>
    </p:cSldViewPr>
  </p:slideViewPr>
  <p:notesTextViewPr>
    <p:cViewPr>
      <p:scale>
        <a:sx n="20" d="100"/>
        <a:sy n="20" d="100"/>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FC406A-E121-B646-B5DB-A5EC696DF7F0}" type="datetimeFigureOut">
              <a:rPr lang="en-US" smtClean="0"/>
              <a:t>2/21/19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CB0A16-4F8C-C348-ABD6-E176CE0041BE}" type="slidenum">
              <a:rPr lang="en-US" smtClean="0"/>
              <a:t>‹#›</a:t>
            </a:fld>
            <a:endParaRPr lang="en-US"/>
          </a:p>
        </p:txBody>
      </p:sp>
    </p:spTree>
    <p:extLst>
      <p:ext uri="{BB962C8B-B14F-4D97-AF65-F5344CB8AC3E}">
        <p14:creationId xmlns:p14="http://schemas.microsoft.com/office/powerpoint/2010/main" val="10057973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4</a:t>
            </a:fld>
            <a:endParaRPr lang="en-US"/>
          </a:p>
        </p:txBody>
      </p:sp>
    </p:spTree>
    <p:extLst>
      <p:ext uri="{BB962C8B-B14F-4D97-AF65-F5344CB8AC3E}">
        <p14:creationId xmlns:p14="http://schemas.microsoft.com/office/powerpoint/2010/main" val="769469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05824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15</a:t>
            </a:fld>
            <a:endParaRPr lang="en-US"/>
          </a:p>
        </p:txBody>
      </p:sp>
    </p:spTree>
    <p:extLst>
      <p:ext uri="{BB962C8B-B14F-4D97-AF65-F5344CB8AC3E}">
        <p14:creationId xmlns:p14="http://schemas.microsoft.com/office/powerpoint/2010/main" val="2142762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472355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41140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21552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3251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51529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98205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87258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5</a:t>
            </a:fld>
            <a:endParaRPr lang="en-US"/>
          </a:p>
        </p:txBody>
      </p:sp>
    </p:spTree>
    <p:extLst>
      <p:ext uri="{BB962C8B-B14F-4D97-AF65-F5344CB8AC3E}">
        <p14:creationId xmlns:p14="http://schemas.microsoft.com/office/powerpoint/2010/main" val="21812691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97931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85230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25</a:t>
            </a:fld>
            <a:endParaRPr lang="en-US"/>
          </a:p>
        </p:txBody>
      </p:sp>
    </p:spTree>
    <p:extLst>
      <p:ext uri="{BB962C8B-B14F-4D97-AF65-F5344CB8AC3E}">
        <p14:creationId xmlns:p14="http://schemas.microsoft.com/office/powerpoint/2010/main" val="170139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CB0A16-4F8C-C348-ABD6-E176CE0041BE}" type="slidenum">
              <a:rPr lang="en-US" smtClean="0"/>
              <a:t>32</a:t>
            </a:fld>
            <a:endParaRPr lang="en-US"/>
          </a:p>
        </p:txBody>
      </p:sp>
    </p:spTree>
    <p:extLst>
      <p:ext uri="{BB962C8B-B14F-4D97-AF65-F5344CB8AC3E}">
        <p14:creationId xmlns:p14="http://schemas.microsoft.com/office/powerpoint/2010/main" val="27248977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1CB0A16-4F8C-C348-ABD6-E176CE0041BE}" type="slidenum">
              <a:rPr lang="en-US" smtClean="0"/>
              <a:t>33</a:t>
            </a:fld>
            <a:endParaRPr lang="en-US"/>
          </a:p>
        </p:txBody>
      </p:sp>
    </p:spTree>
    <p:extLst>
      <p:ext uri="{BB962C8B-B14F-4D97-AF65-F5344CB8AC3E}">
        <p14:creationId xmlns:p14="http://schemas.microsoft.com/office/powerpoint/2010/main" val="1076357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6</a:t>
            </a:fld>
            <a:endParaRPr lang="en-US"/>
          </a:p>
        </p:txBody>
      </p:sp>
    </p:spTree>
    <p:extLst>
      <p:ext uri="{BB962C8B-B14F-4D97-AF65-F5344CB8AC3E}">
        <p14:creationId xmlns:p14="http://schemas.microsoft.com/office/powerpoint/2010/main" val="30197913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7</a:t>
            </a:fld>
            <a:endParaRPr lang="en-US"/>
          </a:p>
        </p:txBody>
      </p:sp>
    </p:spTree>
    <p:extLst>
      <p:ext uri="{BB962C8B-B14F-4D97-AF65-F5344CB8AC3E}">
        <p14:creationId xmlns:p14="http://schemas.microsoft.com/office/powerpoint/2010/main" val="1327476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8</a:t>
            </a:fld>
            <a:endParaRPr lang="en-US"/>
          </a:p>
        </p:txBody>
      </p:sp>
    </p:spTree>
    <p:extLst>
      <p:ext uri="{BB962C8B-B14F-4D97-AF65-F5344CB8AC3E}">
        <p14:creationId xmlns:p14="http://schemas.microsoft.com/office/powerpoint/2010/main" val="1476381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9</a:t>
            </a:fld>
            <a:endParaRPr lang="en-US"/>
          </a:p>
        </p:txBody>
      </p:sp>
    </p:spTree>
    <p:extLst>
      <p:ext uri="{BB962C8B-B14F-4D97-AF65-F5344CB8AC3E}">
        <p14:creationId xmlns:p14="http://schemas.microsoft.com/office/powerpoint/2010/main" val="1257778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3A85265-0BEC-FB4D-A397-2C5C9890FDF5}" type="slidenum">
              <a:rPr lang="en-US" smtClean="0"/>
              <a:t>10</a:t>
            </a:fld>
            <a:endParaRPr lang="en-US"/>
          </a:p>
        </p:txBody>
      </p:sp>
    </p:spTree>
    <p:extLst>
      <p:ext uri="{BB962C8B-B14F-4D97-AF65-F5344CB8AC3E}">
        <p14:creationId xmlns:p14="http://schemas.microsoft.com/office/powerpoint/2010/main" val="12350753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9" y="2840578"/>
            <a:ext cx="10363200" cy="1960033"/>
          </a:xfrm>
        </p:spPr>
        <p:txBody>
          <a:bodyPr/>
          <a:lstStyle/>
          <a:p>
            <a:r>
              <a:rPr lang="es-ES_tradnl"/>
              <a:t>Click to edit Master title style</a:t>
            </a:r>
            <a:endParaRPr lang="es-MX"/>
          </a:p>
        </p:txBody>
      </p:sp>
      <p:sp>
        <p:nvSpPr>
          <p:cNvPr id="3" name="Subtitle 2"/>
          <p:cNvSpPr>
            <a:spLocks noGrp="1"/>
          </p:cNvSpPr>
          <p:nvPr>
            <p:ph type="subTitle" idx="1"/>
          </p:nvPr>
        </p:nvSpPr>
        <p:spPr>
          <a:xfrm>
            <a:off x="1828800" y="5181600"/>
            <a:ext cx="8534400" cy="2336800"/>
          </a:xfrm>
        </p:spPr>
        <p:txBody>
          <a:bodyPr/>
          <a:lstStyle>
            <a:lvl1pPr marL="0" indent="0" algn="ctr">
              <a:buNone/>
              <a:defRPr>
                <a:solidFill>
                  <a:schemeClr val="tx1">
                    <a:tint val="75000"/>
                  </a:schemeClr>
                </a:solidFill>
              </a:defRPr>
            </a:lvl1pPr>
            <a:lvl2pPr marL="608182" indent="0" algn="ctr">
              <a:buNone/>
              <a:defRPr>
                <a:solidFill>
                  <a:schemeClr val="tx1">
                    <a:tint val="75000"/>
                  </a:schemeClr>
                </a:solidFill>
              </a:defRPr>
            </a:lvl2pPr>
            <a:lvl3pPr marL="1216360" indent="0" algn="ctr">
              <a:buNone/>
              <a:defRPr>
                <a:solidFill>
                  <a:schemeClr val="tx1">
                    <a:tint val="75000"/>
                  </a:schemeClr>
                </a:solidFill>
              </a:defRPr>
            </a:lvl3pPr>
            <a:lvl4pPr marL="1824539" indent="0" algn="ctr">
              <a:buNone/>
              <a:defRPr>
                <a:solidFill>
                  <a:schemeClr val="tx1">
                    <a:tint val="75000"/>
                  </a:schemeClr>
                </a:solidFill>
              </a:defRPr>
            </a:lvl4pPr>
            <a:lvl5pPr marL="2432722" indent="0" algn="ctr">
              <a:buNone/>
              <a:defRPr>
                <a:solidFill>
                  <a:schemeClr val="tx1">
                    <a:tint val="75000"/>
                  </a:schemeClr>
                </a:solidFill>
              </a:defRPr>
            </a:lvl5pPr>
            <a:lvl6pPr marL="3040895" indent="0" algn="ctr">
              <a:buNone/>
              <a:defRPr>
                <a:solidFill>
                  <a:schemeClr val="tx1">
                    <a:tint val="75000"/>
                  </a:schemeClr>
                </a:solidFill>
              </a:defRPr>
            </a:lvl6pPr>
            <a:lvl7pPr marL="3649075" indent="0" algn="ctr">
              <a:buNone/>
              <a:defRPr>
                <a:solidFill>
                  <a:schemeClr val="tx1">
                    <a:tint val="75000"/>
                  </a:schemeClr>
                </a:solidFill>
              </a:defRPr>
            </a:lvl7pPr>
            <a:lvl8pPr marL="4257248" indent="0" algn="ctr">
              <a:buNone/>
              <a:defRPr>
                <a:solidFill>
                  <a:schemeClr val="tx1">
                    <a:tint val="75000"/>
                  </a:schemeClr>
                </a:solidFill>
              </a:defRPr>
            </a:lvl8pPr>
            <a:lvl9pPr marL="4865435" indent="0" algn="ctr">
              <a:buNone/>
              <a:defRPr>
                <a:solidFill>
                  <a:schemeClr val="tx1">
                    <a:tint val="75000"/>
                  </a:schemeClr>
                </a:solidFill>
              </a:defRPr>
            </a:lvl9pPr>
          </a:lstStyle>
          <a:p>
            <a:r>
              <a:rPr lang="es-ES_tradnl"/>
              <a:t>Click to edit Master subtitle style</a:t>
            </a:r>
            <a:endParaRPr lang="es-MX"/>
          </a:p>
        </p:txBody>
      </p:sp>
      <p:sp>
        <p:nvSpPr>
          <p:cNvPr id="4" name="Date Placeholder 3"/>
          <p:cNvSpPr>
            <a:spLocks noGrp="1"/>
          </p:cNvSpPr>
          <p:nvPr>
            <p:ph type="dt" sz="half" idx="10"/>
          </p:nvPr>
        </p:nvSpPr>
        <p:spPr/>
        <p:txBody>
          <a:bodyPr/>
          <a:lstStyle/>
          <a:p>
            <a:fld id="{C2B1CBC4-9E45-9340-B7FF-20A1D8E6FB67}" type="datetimeFigureOut">
              <a:rPr lang="en-US" smtClean="0">
                <a:solidFill>
                  <a:prstClr val="black">
                    <a:tint val="75000"/>
                  </a:prstClr>
                </a:solidFill>
              </a:rPr>
              <a:pPr/>
              <a:t>2/21/19</a:t>
            </a:fld>
            <a:endParaRPr lang="es-MX">
              <a:solidFill>
                <a:prstClr val="black">
                  <a:tint val="75000"/>
                </a:prstClr>
              </a:solidFill>
            </a:endParaRPr>
          </a:p>
        </p:txBody>
      </p:sp>
      <p:sp>
        <p:nvSpPr>
          <p:cNvPr id="5" name="Footer Placeholder 4"/>
          <p:cNvSpPr>
            <a:spLocks noGrp="1"/>
          </p:cNvSpPr>
          <p:nvPr>
            <p:ph type="ftr" sz="quarter" idx="11"/>
          </p:nvPr>
        </p:nvSpPr>
        <p:spPr/>
        <p:txBody>
          <a:bodyPr/>
          <a:lstStyle/>
          <a:p>
            <a:endParaRPr lang="es-MX">
              <a:solidFill>
                <a:prstClr val="black">
                  <a:tint val="75000"/>
                </a:prstClr>
              </a:solidFill>
            </a:endParaRPr>
          </a:p>
        </p:txBody>
      </p:sp>
      <p:sp>
        <p:nvSpPr>
          <p:cNvPr id="6" name="Slide Number Placeholder 5"/>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s-MX"/>
          </a:p>
        </p:txBody>
      </p:sp>
      <p:sp>
        <p:nvSpPr>
          <p:cNvPr id="3" name="Vertical Text Placeholder 2"/>
          <p:cNvSpPr>
            <a:spLocks noGrp="1"/>
          </p:cNvSpPr>
          <p:nvPr>
            <p:ph type="body" orient="vert" idx="1"/>
          </p:nvPr>
        </p:nvSpPr>
        <p:spPr/>
        <p:txBody>
          <a:bodyPr vert="eaVert"/>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Date Placeholder 3"/>
          <p:cNvSpPr>
            <a:spLocks noGrp="1"/>
          </p:cNvSpPr>
          <p:nvPr>
            <p:ph type="dt" sz="half" idx="10"/>
          </p:nvPr>
        </p:nvSpPr>
        <p:spPr/>
        <p:txBody>
          <a:bodyPr/>
          <a:lstStyle/>
          <a:p>
            <a:fld id="{C2B1CBC4-9E45-9340-B7FF-20A1D8E6FB67}" type="datetimeFigureOut">
              <a:rPr lang="en-US" smtClean="0">
                <a:solidFill>
                  <a:prstClr val="black">
                    <a:tint val="75000"/>
                  </a:prstClr>
                </a:solidFill>
              </a:rPr>
              <a:pPr/>
              <a:t>2/21/19</a:t>
            </a:fld>
            <a:endParaRPr lang="es-MX">
              <a:solidFill>
                <a:prstClr val="black">
                  <a:tint val="75000"/>
                </a:prstClr>
              </a:solidFill>
            </a:endParaRPr>
          </a:p>
        </p:txBody>
      </p:sp>
      <p:sp>
        <p:nvSpPr>
          <p:cNvPr id="5" name="Footer Placeholder 4"/>
          <p:cNvSpPr>
            <a:spLocks noGrp="1"/>
          </p:cNvSpPr>
          <p:nvPr>
            <p:ph type="ftr" sz="quarter" idx="11"/>
          </p:nvPr>
        </p:nvSpPr>
        <p:spPr/>
        <p:txBody>
          <a:bodyPr/>
          <a:lstStyle/>
          <a:p>
            <a:endParaRPr lang="es-MX">
              <a:solidFill>
                <a:prstClr val="black">
                  <a:tint val="75000"/>
                </a:prstClr>
              </a:solidFill>
            </a:endParaRPr>
          </a:p>
        </p:txBody>
      </p:sp>
      <p:sp>
        <p:nvSpPr>
          <p:cNvPr id="6" name="Slide Number Placeholder 5"/>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4" y="366191"/>
            <a:ext cx="2743200" cy="7802033"/>
          </a:xfrm>
        </p:spPr>
        <p:txBody>
          <a:bodyPr vert="eaVert"/>
          <a:lstStyle/>
          <a:p>
            <a:r>
              <a:rPr lang="es-ES_tradnl"/>
              <a:t>Click to edit Master title style</a:t>
            </a:r>
            <a:endParaRPr lang="es-MX"/>
          </a:p>
        </p:txBody>
      </p:sp>
      <p:sp>
        <p:nvSpPr>
          <p:cNvPr id="3" name="Vertical Text Placeholder 2"/>
          <p:cNvSpPr>
            <a:spLocks noGrp="1"/>
          </p:cNvSpPr>
          <p:nvPr>
            <p:ph type="body" orient="vert" idx="1"/>
          </p:nvPr>
        </p:nvSpPr>
        <p:spPr>
          <a:xfrm>
            <a:off x="609601" y="366191"/>
            <a:ext cx="8026400" cy="7802033"/>
          </a:xfrm>
        </p:spPr>
        <p:txBody>
          <a:bodyPr vert="eaVert"/>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Date Placeholder 3"/>
          <p:cNvSpPr>
            <a:spLocks noGrp="1"/>
          </p:cNvSpPr>
          <p:nvPr>
            <p:ph type="dt" sz="half" idx="10"/>
          </p:nvPr>
        </p:nvSpPr>
        <p:spPr/>
        <p:txBody>
          <a:bodyPr/>
          <a:lstStyle/>
          <a:p>
            <a:fld id="{C2B1CBC4-9E45-9340-B7FF-20A1D8E6FB67}" type="datetimeFigureOut">
              <a:rPr lang="en-US" smtClean="0">
                <a:solidFill>
                  <a:prstClr val="black">
                    <a:tint val="75000"/>
                  </a:prstClr>
                </a:solidFill>
              </a:rPr>
              <a:pPr/>
              <a:t>2/21/19</a:t>
            </a:fld>
            <a:endParaRPr lang="es-MX">
              <a:solidFill>
                <a:prstClr val="black">
                  <a:tint val="75000"/>
                </a:prstClr>
              </a:solidFill>
            </a:endParaRPr>
          </a:p>
        </p:txBody>
      </p:sp>
      <p:sp>
        <p:nvSpPr>
          <p:cNvPr id="5" name="Footer Placeholder 4"/>
          <p:cNvSpPr>
            <a:spLocks noGrp="1"/>
          </p:cNvSpPr>
          <p:nvPr>
            <p:ph type="ftr" sz="quarter" idx="11"/>
          </p:nvPr>
        </p:nvSpPr>
        <p:spPr/>
        <p:txBody>
          <a:bodyPr/>
          <a:lstStyle/>
          <a:p>
            <a:endParaRPr lang="es-MX">
              <a:solidFill>
                <a:prstClr val="black">
                  <a:tint val="75000"/>
                </a:prstClr>
              </a:solidFill>
            </a:endParaRPr>
          </a:p>
        </p:txBody>
      </p:sp>
      <p:sp>
        <p:nvSpPr>
          <p:cNvPr id="6" name="Slide Number Placeholder 5"/>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s-MX"/>
          </a:p>
        </p:txBody>
      </p:sp>
      <p:sp>
        <p:nvSpPr>
          <p:cNvPr id="3" name="Content Placeholder 2"/>
          <p:cNvSpPr>
            <a:spLocks noGrp="1"/>
          </p:cNvSpPr>
          <p:nvPr>
            <p:ph idx="1"/>
          </p:nvPr>
        </p:nvSpPr>
        <p:spPr/>
        <p:txBody>
          <a:body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Date Placeholder 3"/>
          <p:cNvSpPr>
            <a:spLocks noGrp="1"/>
          </p:cNvSpPr>
          <p:nvPr>
            <p:ph type="dt" sz="half" idx="10"/>
          </p:nvPr>
        </p:nvSpPr>
        <p:spPr/>
        <p:txBody>
          <a:bodyPr/>
          <a:lstStyle/>
          <a:p>
            <a:fld id="{C2B1CBC4-9E45-9340-B7FF-20A1D8E6FB67}" type="datetimeFigureOut">
              <a:rPr lang="en-US" smtClean="0">
                <a:solidFill>
                  <a:prstClr val="black">
                    <a:tint val="75000"/>
                  </a:prstClr>
                </a:solidFill>
              </a:rPr>
              <a:pPr/>
              <a:t>2/21/19</a:t>
            </a:fld>
            <a:endParaRPr lang="es-MX">
              <a:solidFill>
                <a:prstClr val="black">
                  <a:tint val="75000"/>
                </a:prstClr>
              </a:solidFill>
            </a:endParaRPr>
          </a:p>
        </p:txBody>
      </p:sp>
      <p:sp>
        <p:nvSpPr>
          <p:cNvPr id="5" name="Footer Placeholder 4"/>
          <p:cNvSpPr>
            <a:spLocks noGrp="1"/>
          </p:cNvSpPr>
          <p:nvPr>
            <p:ph type="ftr" sz="quarter" idx="11"/>
          </p:nvPr>
        </p:nvSpPr>
        <p:spPr/>
        <p:txBody>
          <a:bodyPr/>
          <a:lstStyle/>
          <a:p>
            <a:endParaRPr lang="es-MX">
              <a:solidFill>
                <a:prstClr val="black">
                  <a:tint val="75000"/>
                </a:prstClr>
              </a:solidFill>
            </a:endParaRPr>
          </a:p>
        </p:txBody>
      </p:sp>
      <p:sp>
        <p:nvSpPr>
          <p:cNvPr id="6" name="Slide Number Placeholder 5"/>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5" y="5875891"/>
            <a:ext cx="10363200" cy="1816100"/>
          </a:xfrm>
        </p:spPr>
        <p:txBody>
          <a:bodyPr anchor="t"/>
          <a:lstStyle>
            <a:lvl1pPr algn="l">
              <a:defRPr sz="5333" b="1" cap="all"/>
            </a:lvl1pPr>
          </a:lstStyle>
          <a:p>
            <a:r>
              <a:rPr lang="es-ES_tradnl"/>
              <a:t>Click to edit Master title style</a:t>
            </a:r>
            <a:endParaRPr lang="es-MX"/>
          </a:p>
        </p:txBody>
      </p:sp>
      <p:sp>
        <p:nvSpPr>
          <p:cNvPr id="3" name="Text Placeholder 2"/>
          <p:cNvSpPr>
            <a:spLocks noGrp="1"/>
          </p:cNvSpPr>
          <p:nvPr>
            <p:ph type="body" idx="1"/>
          </p:nvPr>
        </p:nvSpPr>
        <p:spPr>
          <a:xfrm>
            <a:off x="963085" y="3875628"/>
            <a:ext cx="10363200" cy="2000249"/>
          </a:xfrm>
        </p:spPr>
        <p:txBody>
          <a:bodyPr anchor="b"/>
          <a:lstStyle>
            <a:lvl1pPr marL="0" indent="0">
              <a:buNone/>
              <a:defRPr sz="2667">
                <a:solidFill>
                  <a:schemeClr val="tx1">
                    <a:tint val="75000"/>
                  </a:schemeClr>
                </a:solidFill>
              </a:defRPr>
            </a:lvl1pPr>
            <a:lvl2pPr marL="608182" indent="0">
              <a:buNone/>
              <a:defRPr sz="2400">
                <a:solidFill>
                  <a:schemeClr val="tx1">
                    <a:tint val="75000"/>
                  </a:schemeClr>
                </a:solidFill>
              </a:defRPr>
            </a:lvl2pPr>
            <a:lvl3pPr marL="1216360" indent="0">
              <a:buNone/>
              <a:defRPr sz="2133">
                <a:solidFill>
                  <a:schemeClr val="tx1">
                    <a:tint val="75000"/>
                  </a:schemeClr>
                </a:solidFill>
              </a:defRPr>
            </a:lvl3pPr>
            <a:lvl4pPr marL="1824539" indent="0">
              <a:buNone/>
              <a:defRPr sz="1867">
                <a:solidFill>
                  <a:schemeClr val="tx1">
                    <a:tint val="75000"/>
                  </a:schemeClr>
                </a:solidFill>
              </a:defRPr>
            </a:lvl4pPr>
            <a:lvl5pPr marL="2432722" indent="0">
              <a:buNone/>
              <a:defRPr sz="1867">
                <a:solidFill>
                  <a:schemeClr val="tx1">
                    <a:tint val="75000"/>
                  </a:schemeClr>
                </a:solidFill>
              </a:defRPr>
            </a:lvl5pPr>
            <a:lvl6pPr marL="3040895" indent="0">
              <a:buNone/>
              <a:defRPr sz="1867">
                <a:solidFill>
                  <a:schemeClr val="tx1">
                    <a:tint val="75000"/>
                  </a:schemeClr>
                </a:solidFill>
              </a:defRPr>
            </a:lvl6pPr>
            <a:lvl7pPr marL="3649075" indent="0">
              <a:buNone/>
              <a:defRPr sz="1867">
                <a:solidFill>
                  <a:schemeClr val="tx1">
                    <a:tint val="75000"/>
                  </a:schemeClr>
                </a:solidFill>
              </a:defRPr>
            </a:lvl7pPr>
            <a:lvl8pPr marL="4257248" indent="0">
              <a:buNone/>
              <a:defRPr sz="1867">
                <a:solidFill>
                  <a:schemeClr val="tx1">
                    <a:tint val="75000"/>
                  </a:schemeClr>
                </a:solidFill>
              </a:defRPr>
            </a:lvl8pPr>
            <a:lvl9pPr marL="4865435" indent="0">
              <a:buNone/>
              <a:defRPr sz="1867">
                <a:solidFill>
                  <a:schemeClr val="tx1">
                    <a:tint val="75000"/>
                  </a:schemeClr>
                </a:solidFill>
              </a:defRPr>
            </a:lvl9pPr>
          </a:lstStyle>
          <a:p>
            <a:pPr lvl="0"/>
            <a:r>
              <a:rPr lang="es-ES_tradnl"/>
              <a:t>Click to edit Master text styles</a:t>
            </a:r>
          </a:p>
        </p:txBody>
      </p:sp>
      <p:sp>
        <p:nvSpPr>
          <p:cNvPr id="4" name="Date Placeholder 3"/>
          <p:cNvSpPr>
            <a:spLocks noGrp="1"/>
          </p:cNvSpPr>
          <p:nvPr>
            <p:ph type="dt" sz="half" idx="10"/>
          </p:nvPr>
        </p:nvSpPr>
        <p:spPr/>
        <p:txBody>
          <a:bodyPr/>
          <a:lstStyle/>
          <a:p>
            <a:fld id="{C2B1CBC4-9E45-9340-B7FF-20A1D8E6FB67}" type="datetimeFigureOut">
              <a:rPr lang="en-US" smtClean="0">
                <a:solidFill>
                  <a:prstClr val="black">
                    <a:tint val="75000"/>
                  </a:prstClr>
                </a:solidFill>
              </a:rPr>
              <a:pPr/>
              <a:t>2/21/19</a:t>
            </a:fld>
            <a:endParaRPr lang="es-MX">
              <a:solidFill>
                <a:prstClr val="black">
                  <a:tint val="75000"/>
                </a:prstClr>
              </a:solidFill>
            </a:endParaRPr>
          </a:p>
        </p:txBody>
      </p:sp>
      <p:sp>
        <p:nvSpPr>
          <p:cNvPr id="5" name="Footer Placeholder 4"/>
          <p:cNvSpPr>
            <a:spLocks noGrp="1"/>
          </p:cNvSpPr>
          <p:nvPr>
            <p:ph type="ftr" sz="quarter" idx="11"/>
          </p:nvPr>
        </p:nvSpPr>
        <p:spPr/>
        <p:txBody>
          <a:bodyPr/>
          <a:lstStyle/>
          <a:p>
            <a:endParaRPr lang="es-MX">
              <a:solidFill>
                <a:prstClr val="black">
                  <a:tint val="75000"/>
                </a:prstClr>
              </a:solidFill>
            </a:endParaRPr>
          </a:p>
        </p:txBody>
      </p:sp>
      <p:sp>
        <p:nvSpPr>
          <p:cNvPr id="6" name="Slide Number Placeholder 5"/>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s-MX"/>
          </a:p>
        </p:txBody>
      </p:sp>
      <p:sp>
        <p:nvSpPr>
          <p:cNvPr id="3" name="Content Placeholder 2"/>
          <p:cNvSpPr>
            <a:spLocks noGrp="1"/>
          </p:cNvSpPr>
          <p:nvPr>
            <p:ph sz="half" idx="1"/>
          </p:nvPr>
        </p:nvSpPr>
        <p:spPr>
          <a:xfrm>
            <a:off x="609602" y="2133607"/>
            <a:ext cx="5384800" cy="6034617"/>
          </a:xfrm>
        </p:spPr>
        <p:txBody>
          <a:bodyPr/>
          <a:lstStyle>
            <a:lvl1pPr>
              <a:defRPr sz="3734"/>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Content Placeholder 3"/>
          <p:cNvSpPr>
            <a:spLocks noGrp="1"/>
          </p:cNvSpPr>
          <p:nvPr>
            <p:ph sz="half" idx="2"/>
          </p:nvPr>
        </p:nvSpPr>
        <p:spPr>
          <a:xfrm>
            <a:off x="6197610" y="2133607"/>
            <a:ext cx="5384800" cy="6034617"/>
          </a:xfrm>
        </p:spPr>
        <p:txBody>
          <a:bodyPr/>
          <a:lstStyle>
            <a:lvl1pPr>
              <a:defRPr sz="3734"/>
            </a:lvl1pPr>
            <a:lvl2pPr>
              <a:defRPr sz="3200"/>
            </a:lvl2pPr>
            <a:lvl3pPr>
              <a:defRPr sz="2667"/>
            </a:lvl3pPr>
            <a:lvl4pPr>
              <a:defRPr sz="2400"/>
            </a:lvl4pPr>
            <a:lvl5pPr>
              <a:defRPr sz="2400"/>
            </a:lvl5pPr>
            <a:lvl6pPr>
              <a:defRPr sz="2400"/>
            </a:lvl6pPr>
            <a:lvl7pPr>
              <a:defRPr sz="2400"/>
            </a:lvl7pPr>
            <a:lvl8pPr>
              <a:defRPr sz="2400"/>
            </a:lvl8pPr>
            <a:lvl9pPr>
              <a:defRPr sz="24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5" name="Date Placeholder 4"/>
          <p:cNvSpPr>
            <a:spLocks noGrp="1"/>
          </p:cNvSpPr>
          <p:nvPr>
            <p:ph type="dt" sz="half" idx="10"/>
          </p:nvPr>
        </p:nvSpPr>
        <p:spPr/>
        <p:txBody>
          <a:bodyPr/>
          <a:lstStyle/>
          <a:p>
            <a:fld id="{C2B1CBC4-9E45-9340-B7FF-20A1D8E6FB67}" type="datetimeFigureOut">
              <a:rPr lang="en-US" smtClean="0">
                <a:solidFill>
                  <a:prstClr val="black">
                    <a:tint val="75000"/>
                  </a:prstClr>
                </a:solidFill>
              </a:rPr>
              <a:pPr/>
              <a:t>2/21/19</a:t>
            </a:fld>
            <a:endParaRPr lang="es-MX">
              <a:solidFill>
                <a:prstClr val="black">
                  <a:tint val="75000"/>
                </a:prstClr>
              </a:solidFill>
            </a:endParaRPr>
          </a:p>
        </p:txBody>
      </p:sp>
      <p:sp>
        <p:nvSpPr>
          <p:cNvPr id="6" name="Footer Placeholder 5"/>
          <p:cNvSpPr>
            <a:spLocks noGrp="1"/>
          </p:cNvSpPr>
          <p:nvPr>
            <p:ph type="ftr" sz="quarter" idx="11"/>
          </p:nvPr>
        </p:nvSpPr>
        <p:spPr/>
        <p:txBody>
          <a:bodyPr/>
          <a:lstStyle/>
          <a:p>
            <a:endParaRPr lang="es-MX">
              <a:solidFill>
                <a:prstClr val="black">
                  <a:tint val="75000"/>
                </a:prstClr>
              </a:solidFill>
            </a:endParaRPr>
          </a:p>
        </p:txBody>
      </p:sp>
      <p:sp>
        <p:nvSpPr>
          <p:cNvPr id="7" name="Slide Number Placeholder 6"/>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_tradnl"/>
              <a:t>Click to edit Master title style</a:t>
            </a:r>
            <a:endParaRPr lang="es-MX"/>
          </a:p>
        </p:txBody>
      </p:sp>
      <p:sp>
        <p:nvSpPr>
          <p:cNvPr id="3" name="Text Placeholder 2"/>
          <p:cNvSpPr>
            <a:spLocks noGrp="1"/>
          </p:cNvSpPr>
          <p:nvPr>
            <p:ph type="body" idx="1"/>
          </p:nvPr>
        </p:nvSpPr>
        <p:spPr>
          <a:xfrm>
            <a:off x="609601" y="2046817"/>
            <a:ext cx="5386917" cy="853016"/>
          </a:xfrm>
        </p:spPr>
        <p:txBody>
          <a:bodyPr anchor="b"/>
          <a:lstStyle>
            <a:lvl1pPr marL="0" indent="0">
              <a:buNone/>
              <a:defRPr sz="3200" b="1"/>
            </a:lvl1pPr>
            <a:lvl2pPr marL="608182" indent="0">
              <a:buNone/>
              <a:defRPr sz="2667" b="1"/>
            </a:lvl2pPr>
            <a:lvl3pPr marL="1216360" indent="0">
              <a:buNone/>
              <a:defRPr sz="2400" b="1"/>
            </a:lvl3pPr>
            <a:lvl4pPr marL="1824539" indent="0">
              <a:buNone/>
              <a:defRPr sz="2133" b="1"/>
            </a:lvl4pPr>
            <a:lvl5pPr marL="2432722" indent="0">
              <a:buNone/>
              <a:defRPr sz="2133" b="1"/>
            </a:lvl5pPr>
            <a:lvl6pPr marL="3040895" indent="0">
              <a:buNone/>
              <a:defRPr sz="2133" b="1"/>
            </a:lvl6pPr>
            <a:lvl7pPr marL="3649075" indent="0">
              <a:buNone/>
              <a:defRPr sz="2133" b="1"/>
            </a:lvl7pPr>
            <a:lvl8pPr marL="4257248" indent="0">
              <a:buNone/>
              <a:defRPr sz="2133" b="1"/>
            </a:lvl8pPr>
            <a:lvl9pPr marL="4865435" indent="0">
              <a:buNone/>
              <a:defRPr sz="2133" b="1"/>
            </a:lvl9pPr>
          </a:lstStyle>
          <a:p>
            <a:pPr lvl="0"/>
            <a:r>
              <a:rPr lang="es-ES_tradnl"/>
              <a:t>Click to edit Master text styles</a:t>
            </a:r>
          </a:p>
        </p:txBody>
      </p:sp>
      <p:sp>
        <p:nvSpPr>
          <p:cNvPr id="4" name="Content Placeholder 3"/>
          <p:cNvSpPr>
            <a:spLocks noGrp="1"/>
          </p:cNvSpPr>
          <p:nvPr>
            <p:ph sz="half" idx="2"/>
          </p:nvPr>
        </p:nvSpPr>
        <p:spPr>
          <a:xfrm>
            <a:off x="609601" y="2899835"/>
            <a:ext cx="5386917" cy="5268384"/>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5" name="Text Placeholder 4"/>
          <p:cNvSpPr>
            <a:spLocks noGrp="1"/>
          </p:cNvSpPr>
          <p:nvPr>
            <p:ph type="body" sz="quarter" idx="3"/>
          </p:nvPr>
        </p:nvSpPr>
        <p:spPr>
          <a:xfrm>
            <a:off x="6193393" y="2046817"/>
            <a:ext cx="5389033" cy="853016"/>
          </a:xfrm>
        </p:spPr>
        <p:txBody>
          <a:bodyPr anchor="b"/>
          <a:lstStyle>
            <a:lvl1pPr marL="0" indent="0">
              <a:buNone/>
              <a:defRPr sz="3200" b="1"/>
            </a:lvl1pPr>
            <a:lvl2pPr marL="608182" indent="0">
              <a:buNone/>
              <a:defRPr sz="2667" b="1"/>
            </a:lvl2pPr>
            <a:lvl3pPr marL="1216360" indent="0">
              <a:buNone/>
              <a:defRPr sz="2400" b="1"/>
            </a:lvl3pPr>
            <a:lvl4pPr marL="1824539" indent="0">
              <a:buNone/>
              <a:defRPr sz="2133" b="1"/>
            </a:lvl4pPr>
            <a:lvl5pPr marL="2432722" indent="0">
              <a:buNone/>
              <a:defRPr sz="2133" b="1"/>
            </a:lvl5pPr>
            <a:lvl6pPr marL="3040895" indent="0">
              <a:buNone/>
              <a:defRPr sz="2133" b="1"/>
            </a:lvl6pPr>
            <a:lvl7pPr marL="3649075" indent="0">
              <a:buNone/>
              <a:defRPr sz="2133" b="1"/>
            </a:lvl7pPr>
            <a:lvl8pPr marL="4257248" indent="0">
              <a:buNone/>
              <a:defRPr sz="2133" b="1"/>
            </a:lvl8pPr>
            <a:lvl9pPr marL="4865435" indent="0">
              <a:buNone/>
              <a:defRPr sz="2133" b="1"/>
            </a:lvl9pPr>
          </a:lstStyle>
          <a:p>
            <a:pPr lvl="0"/>
            <a:r>
              <a:rPr lang="es-ES_tradnl"/>
              <a:t>Click to edit Master text styles</a:t>
            </a:r>
          </a:p>
        </p:txBody>
      </p:sp>
      <p:sp>
        <p:nvSpPr>
          <p:cNvPr id="6" name="Content Placeholder 5"/>
          <p:cNvSpPr>
            <a:spLocks noGrp="1"/>
          </p:cNvSpPr>
          <p:nvPr>
            <p:ph sz="quarter" idx="4"/>
          </p:nvPr>
        </p:nvSpPr>
        <p:spPr>
          <a:xfrm>
            <a:off x="6193393" y="2899835"/>
            <a:ext cx="5389033" cy="5268384"/>
          </a:xfrm>
        </p:spPr>
        <p:txBody>
          <a:bodyPr/>
          <a:lstStyle>
            <a:lvl1pPr>
              <a:defRPr sz="3200"/>
            </a:lvl1pPr>
            <a:lvl2pPr>
              <a:defRPr sz="2667"/>
            </a:lvl2pPr>
            <a:lvl3pPr>
              <a:defRPr sz="2400"/>
            </a:lvl3pPr>
            <a:lvl4pPr>
              <a:defRPr sz="2133"/>
            </a:lvl4pPr>
            <a:lvl5pPr>
              <a:defRPr sz="2133"/>
            </a:lvl5pPr>
            <a:lvl6pPr>
              <a:defRPr sz="2133"/>
            </a:lvl6pPr>
            <a:lvl7pPr>
              <a:defRPr sz="2133"/>
            </a:lvl7pPr>
            <a:lvl8pPr>
              <a:defRPr sz="2133"/>
            </a:lvl8pPr>
            <a:lvl9pPr>
              <a:defRPr sz="2133"/>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7" name="Date Placeholder 6"/>
          <p:cNvSpPr>
            <a:spLocks noGrp="1"/>
          </p:cNvSpPr>
          <p:nvPr>
            <p:ph type="dt" sz="half" idx="10"/>
          </p:nvPr>
        </p:nvSpPr>
        <p:spPr/>
        <p:txBody>
          <a:bodyPr/>
          <a:lstStyle/>
          <a:p>
            <a:fld id="{C2B1CBC4-9E45-9340-B7FF-20A1D8E6FB67}" type="datetimeFigureOut">
              <a:rPr lang="en-US" smtClean="0">
                <a:solidFill>
                  <a:prstClr val="black">
                    <a:tint val="75000"/>
                  </a:prstClr>
                </a:solidFill>
              </a:rPr>
              <a:pPr/>
              <a:t>2/21/19</a:t>
            </a:fld>
            <a:endParaRPr lang="es-MX">
              <a:solidFill>
                <a:prstClr val="black">
                  <a:tint val="75000"/>
                </a:prstClr>
              </a:solidFill>
            </a:endParaRPr>
          </a:p>
        </p:txBody>
      </p:sp>
      <p:sp>
        <p:nvSpPr>
          <p:cNvPr id="8" name="Footer Placeholder 7"/>
          <p:cNvSpPr>
            <a:spLocks noGrp="1"/>
          </p:cNvSpPr>
          <p:nvPr>
            <p:ph type="ftr" sz="quarter" idx="11"/>
          </p:nvPr>
        </p:nvSpPr>
        <p:spPr/>
        <p:txBody>
          <a:bodyPr/>
          <a:lstStyle/>
          <a:p>
            <a:endParaRPr lang="es-MX">
              <a:solidFill>
                <a:prstClr val="black">
                  <a:tint val="75000"/>
                </a:prstClr>
              </a:solidFill>
            </a:endParaRPr>
          </a:p>
        </p:txBody>
      </p:sp>
      <p:sp>
        <p:nvSpPr>
          <p:cNvPr id="9" name="Slide Number Placeholder 8"/>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s-MX"/>
          </a:p>
        </p:txBody>
      </p:sp>
      <p:sp>
        <p:nvSpPr>
          <p:cNvPr id="3" name="Date Placeholder 2"/>
          <p:cNvSpPr>
            <a:spLocks noGrp="1"/>
          </p:cNvSpPr>
          <p:nvPr>
            <p:ph type="dt" sz="half" idx="10"/>
          </p:nvPr>
        </p:nvSpPr>
        <p:spPr/>
        <p:txBody>
          <a:bodyPr/>
          <a:lstStyle/>
          <a:p>
            <a:fld id="{C2B1CBC4-9E45-9340-B7FF-20A1D8E6FB67}" type="datetimeFigureOut">
              <a:rPr lang="en-US" smtClean="0">
                <a:solidFill>
                  <a:prstClr val="black">
                    <a:tint val="75000"/>
                  </a:prstClr>
                </a:solidFill>
              </a:rPr>
              <a:pPr/>
              <a:t>2/21/19</a:t>
            </a:fld>
            <a:endParaRPr lang="es-MX">
              <a:solidFill>
                <a:prstClr val="black">
                  <a:tint val="75000"/>
                </a:prstClr>
              </a:solidFill>
            </a:endParaRPr>
          </a:p>
        </p:txBody>
      </p:sp>
      <p:sp>
        <p:nvSpPr>
          <p:cNvPr id="4" name="Footer Placeholder 3"/>
          <p:cNvSpPr>
            <a:spLocks noGrp="1"/>
          </p:cNvSpPr>
          <p:nvPr>
            <p:ph type="ftr" sz="quarter" idx="11"/>
          </p:nvPr>
        </p:nvSpPr>
        <p:spPr/>
        <p:txBody>
          <a:bodyPr/>
          <a:lstStyle/>
          <a:p>
            <a:endParaRPr lang="es-MX">
              <a:solidFill>
                <a:prstClr val="black">
                  <a:tint val="75000"/>
                </a:prstClr>
              </a:solidFill>
            </a:endParaRPr>
          </a:p>
        </p:txBody>
      </p:sp>
      <p:sp>
        <p:nvSpPr>
          <p:cNvPr id="5" name="Slide Number Placeholder 4"/>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B1CBC4-9E45-9340-B7FF-20A1D8E6FB67}" type="datetimeFigureOut">
              <a:rPr lang="en-US" smtClean="0">
                <a:solidFill>
                  <a:prstClr val="black">
                    <a:tint val="75000"/>
                  </a:prstClr>
                </a:solidFill>
              </a:rPr>
              <a:pPr/>
              <a:t>2/21/19</a:t>
            </a:fld>
            <a:endParaRPr lang="es-MX">
              <a:solidFill>
                <a:prstClr val="black">
                  <a:tint val="75000"/>
                </a:prstClr>
              </a:solidFill>
            </a:endParaRPr>
          </a:p>
        </p:txBody>
      </p:sp>
      <p:sp>
        <p:nvSpPr>
          <p:cNvPr id="3" name="Footer Placeholder 2"/>
          <p:cNvSpPr>
            <a:spLocks noGrp="1"/>
          </p:cNvSpPr>
          <p:nvPr>
            <p:ph type="ftr" sz="quarter" idx="11"/>
          </p:nvPr>
        </p:nvSpPr>
        <p:spPr/>
        <p:txBody>
          <a:bodyPr/>
          <a:lstStyle/>
          <a:p>
            <a:endParaRPr lang="es-MX">
              <a:solidFill>
                <a:prstClr val="black">
                  <a:tint val="75000"/>
                </a:prstClr>
              </a:solidFill>
            </a:endParaRPr>
          </a:p>
        </p:txBody>
      </p:sp>
      <p:sp>
        <p:nvSpPr>
          <p:cNvPr id="4" name="Slide Number Placeholder 3"/>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364075"/>
            <a:ext cx="4011085" cy="1549400"/>
          </a:xfrm>
        </p:spPr>
        <p:txBody>
          <a:bodyPr anchor="b"/>
          <a:lstStyle>
            <a:lvl1pPr algn="l">
              <a:defRPr sz="2667" b="1"/>
            </a:lvl1pPr>
          </a:lstStyle>
          <a:p>
            <a:r>
              <a:rPr lang="es-ES_tradnl"/>
              <a:t>Click to edit Master title style</a:t>
            </a:r>
            <a:endParaRPr lang="es-MX"/>
          </a:p>
        </p:txBody>
      </p:sp>
      <p:sp>
        <p:nvSpPr>
          <p:cNvPr id="3" name="Content Placeholder 2"/>
          <p:cNvSpPr>
            <a:spLocks noGrp="1"/>
          </p:cNvSpPr>
          <p:nvPr>
            <p:ph idx="1"/>
          </p:nvPr>
        </p:nvSpPr>
        <p:spPr>
          <a:xfrm>
            <a:off x="4766738" y="364073"/>
            <a:ext cx="6815668" cy="7804151"/>
          </a:xfrm>
        </p:spPr>
        <p:txBody>
          <a:bodyPr/>
          <a:lstStyle>
            <a:lvl1pPr>
              <a:defRPr sz="4267"/>
            </a:lvl1pPr>
            <a:lvl2pPr>
              <a:defRPr sz="3734"/>
            </a:lvl2pPr>
            <a:lvl3pPr>
              <a:defRPr sz="3200"/>
            </a:lvl3pPr>
            <a:lvl4pPr>
              <a:defRPr sz="2667"/>
            </a:lvl4pPr>
            <a:lvl5pPr>
              <a:defRPr sz="2667"/>
            </a:lvl5pPr>
            <a:lvl6pPr>
              <a:defRPr sz="2667"/>
            </a:lvl6pPr>
            <a:lvl7pPr>
              <a:defRPr sz="2667"/>
            </a:lvl7pPr>
            <a:lvl8pPr>
              <a:defRPr sz="2667"/>
            </a:lvl8pPr>
            <a:lvl9pPr>
              <a:defRPr sz="2667"/>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Text Placeholder 3"/>
          <p:cNvSpPr>
            <a:spLocks noGrp="1"/>
          </p:cNvSpPr>
          <p:nvPr>
            <p:ph type="body" sz="half" idx="2"/>
          </p:nvPr>
        </p:nvSpPr>
        <p:spPr>
          <a:xfrm>
            <a:off x="609603" y="1913491"/>
            <a:ext cx="4011085" cy="6254751"/>
          </a:xfrm>
        </p:spPr>
        <p:txBody>
          <a:bodyPr/>
          <a:lstStyle>
            <a:lvl1pPr marL="0" indent="0">
              <a:buNone/>
              <a:defRPr sz="1867"/>
            </a:lvl1pPr>
            <a:lvl2pPr marL="608182" indent="0">
              <a:buNone/>
              <a:defRPr sz="1600"/>
            </a:lvl2pPr>
            <a:lvl3pPr marL="1216360" indent="0">
              <a:buNone/>
              <a:defRPr sz="1334"/>
            </a:lvl3pPr>
            <a:lvl4pPr marL="1824539" indent="0">
              <a:buNone/>
              <a:defRPr sz="1200"/>
            </a:lvl4pPr>
            <a:lvl5pPr marL="2432722" indent="0">
              <a:buNone/>
              <a:defRPr sz="1200"/>
            </a:lvl5pPr>
            <a:lvl6pPr marL="3040895" indent="0">
              <a:buNone/>
              <a:defRPr sz="1200"/>
            </a:lvl6pPr>
            <a:lvl7pPr marL="3649075" indent="0">
              <a:buNone/>
              <a:defRPr sz="1200"/>
            </a:lvl7pPr>
            <a:lvl8pPr marL="4257248" indent="0">
              <a:buNone/>
              <a:defRPr sz="1200"/>
            </a:lvl8pPr>
            <a:lvl9pPr marL="4865435" indent="0">
              <a:buNone/>
              <a:defRPr sz="1200"/>
            </a:lvl9pPr>
          </a:lstStyle>
          <a:p>
            <a:pPr lvl="0"/>
            <a:r>
              <a:rPr lang="es-ES_tradnl"/>
              <a:t>Click to edit Master text styles</a:t>
            </a:r>
          </a:p>
        </p:txBody>
      </p:sp>
      <p:sp>
        <p:nvSpPr>
          <p:cNvPr id="5" name="Date Placeholder 4"/>
          <p:cNvSpPr>
            <a:spLocks noGrp="1"/>
          </p:cNvSpPr>
          <p:nvPr>
            <p:ph type="dt" sz="half" idx="10"/>
          </p:nvPr>
        </p:nvSpPr>
        <p:spPr/>
        <p:txBody>
          <a:bodyPr/>
          <a:lstStyle/>
          <a:p>
            <a:fld id="{C2B1CBC4-9E45-9340-B7FF-20A1D8E6FB67}" type="datetimeFigureOut">
              <a:rPr lang="en-US" smtClean="0">
                <a:solidFill>
                  <a:prstClr val="black">
                    <a:tint val="75000"/>
                  </a:prstClr>
                </a:solidFill>
              </a:rPr>
              <a:pPr/>
              <a:t>2/21/19</a:t>
            </a:fld>
            <a:endParaRPr lang="es-MX">
              <a:solidFill>
                <a:prstClr val="black">
                  <a:tint val="75000"/>
                </a:prstClr>
              </a:solidFill>
            </a:endParaRPr>
          </a:p>
        </p:txBody>
      </p:sp>
      <p:sp>
        <p:nvSpPr>
          <p:cNvPr id="6" name="Footer Placeholder 5"/>
          <p:cNvSpPr>
            <a:spLocks noGrp="1"/>
          </p:cNvSpPr>
          <p:nvPr>
            <p:ph type="ftr" sz="quarter" idx="11"/>
          </p:nvPr>
        </p:nvSpPr>
        <p:spPr/>
        <p:txBody>
          <a:bodyPr/>
          <a:lstStyle/>
          <a:p>
            <a:endParaRPr lang="es-MX">
              <a:solidFill>
                <a:prstClr val="black">
                  <a:tint val="75000"/>
                </a:prstClr>
              </a:solidFill>
            </a:endParaRPr>
          </a:p>
        </p:txBody>
      </p:sp>
      <p:sp>
        <p:nvSpPr>
          <p:cNvPr id="7" name="Slide Number Placeholder 6"/>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21" y="6400805"/>
            <a:ext cx="7315200" cy="755651"/>
          </a:xfrm>
        </p:spPr>
        <p:txBody>
          <a:bodyPr anchor="b"/>
          <a:lstStyle>
            <a:lvl1pPr algn="l">
              <a:defRPr sz="2667" b="1"/>
            </a:lvl1pPr>
          </a:lstStyle>
          <a:p>
            <a:r>
              <a:rPr lang="es-ES_tradnl"/>
              <a:t>Click to edit Master title style</a:t>
            </a:r>
            <a:endParaRPr lang="es-MX"/>
          </a:p>
        </p:txBody>
      </p:sp>
      <p:sp>
        <p:nvSpPr>
          <p:cNvPr id="3" name="Picture Placeholder 2"/>
          <p:cNvSpPr>
            <a:spLocks noGrp="1"/>
          </p:cNvSpPr>
          <p:nvPr>
            <p:ph type="pic" idx="1"/>
          </p:nvPr>
        </p:nvSpPr>
        <p:spPr>
          <a:xfrm>
            <a:off x="2389721" y="817033"/>
            <a:ext cx="7315200" cy="5486400"/>
          </a:xfrm>
        </p:spPr>
        <p:txBody>
          <a:bodyPr/>
          <a:lstStyle>
            <a:lvl1pPr marL="0" indent="0">
              <a:buNone/>
              <a:defRPr sz="4267"/>
            </a:lvl1pPr>
            <a:lvl2pPr marL="608182" indent="0">
              <a:buNone/>
              <a:defRPr sz="3734"/>
            </a:lvl2pPr>
            <a:lvl3pPr marL="1216360" indent="0">
              <a:buNone/>
              <a:defRPr sz="3200"/>
            </a:lvl3pPr>
            <a:lvl4pPr marL="1824539" indent="0">
              <a:buNone/>
              <a:defRPr sz="2667"/>
            </a:lvl4pPr>
            <a:lvl5pPr marL="2432722" indent="0">
              <a:buNone/>
              <a:defRPr sz="2667"/>
            </a:lvl5pPr>
            <a:lvl6pPr marL="3040895" indent="0">
              <a:buNone/>
              <a:defRPr sz="2667"/>
            </a:lvl6pPr>
            <a:lvl7pPr marL="3649075" indent="0">
              <a:buNone/>
              <a:defRPr sz="2667"/>
            </a:lvl7pPr>
            <a:lvl8pPr marL="4257248" indent="0">
              <a:buNone/>
              <a:defRPr sz="2667"/>
            </a:lvl8pPr>
            <a:lvl9pPr marL="4865435" indent="0">
              <a:buNone/>
              <a:defRPr sz="2667"/>
            </a:lvl9pPr>
          </a:lstStyle>
          <a:p>
            <a:endParaRPr lang="es-MX"/>
          </a:p>
        </p:txBody>
      </p:sp>
      <p:sp>
        <p:nvSpPr>
          <p:cNvPr id="4" name="Text Placeholder 3"/>
          <p:cNvSpPr>
            <a:spLocks noGrp="1"/>
          </p:cNvSpPr>
          <p:nvPr>
            <p:ph type="body" sz="half" idx="2"/>
          </p:nvPr>
        </p:nvSpPr>
        <p:spPr>
          <a:xfrm>
            <a:off x="2389721" y="7156457"/>
            <a:ext cx="7315200" cy="1073149"/>
          </a:xfrm>
        </p:spPr>
        <p:txBody>
          <a:bodyPr/>
          <a:lstStyle>
            <a:lvl1pPr marL="0" indent="0">
              <a:buNone/>
              <a:defRPr sz="1867"/>
            </a:lvl1pPr>
            <a:lvl2pPr marL="608182" indent="0">
              <a:buNone/>
              <a:defRPr sz="1600"/>
            </a:lvl2pPr>
            <a:lvl3pPr marL="1216360" indent="0">
              <a:buNone/>
              <a:defRPr sz="1334"/>
            </a:lvl3pPr>
            <a:lvl4pPr marL="1824539" indent="0">
              <a:buNone/>
              <a:defRPr sz="1200"/>
            </a:lvl4pPr>
            <a:lvl5pPr marL="2432722" indent="0">
              <a:buNone/>
              <a:defRPr sz="1200"/>
            </a:lvl5pPr>
            <a:lvl6pPr marL="3040895" indent="0">
              <a:buNone/>
              <a:defRPr sz="1200"/>
            </a:lvl6pPr>
            <a:lvl7pPr marL="3649075" indent="0">
              <a:buNone/>
              <a:defRPr sz="1200"/>
            </a:lvl7pPr>
            <a:lvl8pPr marL="4257248" indent="0">
              <a:buNone/>
              <a:defRPr sz="1200"/>
            </a:lvl8pPr>
            <a:lvl9pPr marL="4865435" indent="0">
              <a:buNone/>
              <a:defRPr sz="1200"/>
            </a:lvl9pPr>
          </a:lstStyle>
          <a:p>
            <a:pPr lvl="0"/>
            <a:r>
              <a:rPr lang="es-ES_tradnl"/>
              <a:t>Click to edit Master text styles</a:t>
            </a:r>
          </a:p>
        </p:txBody>
      </p:sp>
      <p:sp>
        <p:nvSpPr>
          <p:cNvPr id="5" name="Date Placeholder 4"/>
          <p:cNvSpPr>
            <a:spLocks noGrp="1"/>
          </p:cNvSpPr>
          <p:nvPr>
            <p:ph type="dt" sz="half" idx="10"/>
          </p:nvPr>
        </p:nvSpPr>
        <p:spPr/>
        <p:txBody>
          <a:bodyPr/>
          <a:lstStyle/>
          <a:p>
            <a:fld id="{C2B1CBC4-9E45-9340-B7FF-20A1D8E6FB67}" type="datetimeFigureOut">
              <a:rPr lang="en-US" smtClean="0">
                <a:solidFill>
                  <a:prstClr val="black">
                    <a:tint val="75000"/>
                  </a:prstClr>
                </a:solidFill>
              </a:rPr>
              <a:pPr/>
              <a:t>2/21/19</a:t>
            </a:fld>
            <a:endParaRPr lang="es-MX">
              <a:solidFill>
                <a:prstClr val="black">
                  <a:tint val="75000"/>
                </a:prstClr>
              </a:solidFill>
            </a:endParaRPr>
          </a:p>
        </p:txBody>
      </p:sp>
      <p:sp>
        <p:nvSpPr>
          <p:cNvPr id="6" name="Footer Placeholder 5"/>
          <p:cNvSpPr>
            <a:spLocks noGrp="1"/>
          </p:cNvSpPr>
          <p:nvPr>
            <p:ph type="ftr" sz="quarter" idx="11"/>
          </p:nvPr>
        </p:nvSpPr>
        <p:spPr/>
        <p:txBody>
          <a:bodyPr/>
          <a:lstStyle/>
          <a:p>
            <a:endParaRPr lang="es-MX">
              <a:solidFill>
                <a:prstClr val="black">
                  <a:tint val="75000"/>
                </a:prstClr>
              </a:solidFill>
            </a:endParaRPr>
          </a:p>
        </p:txBody>
      </p:sp>
      <p:sp>
        <p:nvSpPr>
          <p:cNvPr id="7" name="Slide Number Placeholder 6"/>
          <p:cNvSpPr>
            <a:spLocks noGrp="1"/>
          </p:cNvSpPr>
          <p:nvPr>
            <p:ph type="sldNum" sz="quarter" idx="12"/>
          </p:nvPr>
        </p:nvSpPr>
        <p:spPr/>
        <p:txBody>
          <a:bodyPr/>
          <a:lstStyle/>
          <a:p>
            <a:fld id="{302854FD-FF61-E549-95FC-2B885E17A174}" type="slidenum">
              <a:rPr lang="es-MX" smtClean="0">
                <a:solidFill>
                  <a:prstClr val="black">
                    <a:tint val="75000"/>
                  </a:prstClr>
                </a:solidFill>
              </a:rPr>
              <a:pPr/>
              <a:t>‹#›</a:t>
            </a:fld>
            <a:endParaRPr lang="es-MX">
              <a:solidFill>
                <a:prstClr val="black">
                  <a:tint val="75000"/>
                </a:prstClr>
              </a:solidFill>
            </a:endParaRPr>
          </a:p>
        </p:txBody>
      </p:sp>
    </p:spTree>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9" y="366184"/>
            <a:ext cx="10972800" cy="1524000"/>
          </a:xfrm>
          <a:prstGeom prst="rect">
            <a:avLst/>
          </a:prstGeom>
        </p:spPr>
        <p:txBody>
          <a:bodyPr vert="horz" lIns="91226" tIns="45616" rIns="91226" bIns="45616" rtlCol="0" anchor="ctr">
            <a:normAutofit/>
          </a:bodyPr>
          <a:lstStyle/>
          <a:p>
            <a:r>
              <a:rPr lang="es-ES_tradnl"/>
              <a:t>Click to edit Master title style</a:t>
            </a:r>
            <a:endParaRPr lang="es-MX"/>
          </a:p>
        </p:txBody>
      </p:sp>
      <p:sp>
        <p:nvSpPr>
          <p:cNvPr id="3" name="Text Placeholder 2"/>
          <p:cNvSpPr>
            <a:spLocks noGrp="1"/>
          </p:cNvSpPr>
          <p:nvPr>
            <p:ph type="body" idx="1"/>
          </p:nvPr>
        </p:nvSpPr>
        <p:spPr>
          <a:xfrm>
            <a:off x="609609" y="2133607"/>
            <a:ext cx="10972800" cy="6034617"/>
          </a:xfrm>
          <a:prstGeom prst="rect">
            <a:avLst/>
          </a:prstGeom>
        </p:spPr>
        <p:txBody>
          <a:bodyPr vert="horz" lIns="91226" tIns="45616" rIns="91226" bIns="45616" rtlCol="0">
            <a:normAutofit/>
          </a:body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s-MX"/>
          </a:p>
        </p:txBody>
      </p:sp>
      <p:sp>
        <p:nvSpPr>
          <p:cNvPr id="4" name="Date Placeholder 3"/>
          <p:cNvSpPr>
            <a:spLocks noGrp="1"/>
          </p:cNvSpPr>
          <p:nvPr>
            <p:ph type="dt" sz="half" idx="2"/>
          </p:nvPr>
        </p:nvSpPr>
        <p:spPr>
          <a:xfrm>
            <a:off x="609602" y="8475142"/>
            <a:ext cx="2844800" cy="486833"/>
          </a:xfrm>
          <a:prstGeom prst="rect">
            <a:avLst/>
          </a:prstGeom>
        </p:spPr>
        <p:txBody>
          <a:bodyPr vert="horz" lIns="91226" tIns="45616" rIns="91226" bIns="45616" rtlCol="0" anchor="ctr"/>
          <a:lstStyle>
            <a:lvl1pPr algn="l">
              <a:defRPr sz="1600">
                <a:solidFill>
                  <a:schemeClr val="tx1">
                    <a:tint val="75000"/>
                  </a:schemeClr>
                </a:solidFill>
              </a:defRPr>
            </a:lvl1pPr>
          </a:lstStyle>
          <a:p>
            <a:pPr defTabSz="608182"/>
            <a:fld id="{C2B1CBC4-9E45-9340-B7FF-20A1D8E6FB67}" type="datetimeFigureOut">
              <a:rPr lang="en-US" smtClean="0">
                <a:solidFill>
                  <a:prstClr val="black">
                    <a:tint val="75000"/>
                  </a:prstClr>
                </a:solidFill>
              </a:rPr>
              <a:pPr defTabSz="608182"/>
              <a:t>2/21/19</a:t>
            </a:fld>
            <a:endParaRPr lang="es-MX">
              <a:solidFill>
                <a:prstClr val="black">
                  <a:tint val="75000"/>
                </a:prstClr>
              </a:solidFill>
            </a:endParaRPr>
          </a:p>
        </p:txBody>
      </p:sp>
      <p:sp>
        <p:nvSpPr>
          <p:cNvPr id="5" name="Footer Placeholder 4"/>
          <p:cNvSpPr>
            <a:spLocks noGrp="1"/>
          </p:cNvSpPr>
          <p:nvPr>
            <p:ph type="ftr" sz="quarter" idx="3"/>
          </p:nvPr>
        </p:nvSpPr>
        <p:spPr>
          <a:xfrm>
            <a:off x="4165601" y="8475142"/>
            <a:ext cx="3860800" cy="486833"/>
          </a:xfrm>
          <a:prstGeom prst="rect">
            <a:avLst/>
          </a:prstGeom>
        </p:spPr>
        <p:txBody>
          <a:bodyPr vert="horz" lIns="91226" tIns="45616" rIns="91226" bIns="45616" rtlCol="0" anchor="ctr"/>
          <a:lstStyle>
            <a:lvl1pPr algn="ctr">
              <a:defRPr sz="1600">
                <a:solidFill>
                  <a:schemeClr val="tx1">
                    <a:tint val="75000"/>
                  </a:schemeClr>
                </a:solidFill>
              </a:defRPr>
            </a:lvl1pPr>
          </a:lstStyle>
          <a:p>
            <a:pPr defTabSz="608182"/>
            <a:endParaRPr lang="es-MX">
              <a:solidFill>
                <a:prstClr val="black">
                  <a:tint val="75000"/>
                </a:prstClr>
              </a:solidFill>
            </a:endParaRPr>
          </a:p>
        </p:txBody>
      </p:sp>
      <p:sp>
        <p:nvSpPr>
          <p:cNvPr id="6" name="Slide Number Placeholder 5"/>
          <p:cNvSpPr>
            <a:spLocks noGrp="1"/>
          </p:cNvSpPr>
          <p:nvPr>
            <p:ph type="sldNum" sz="quarter" idx="4"/>
          </p:nvPr>
        </p:nvSpPr>
        <p:spPr>
          <a:xfrm>
            <a:off x="8737604" y="8475142"/>
            <a:ext cx="2844800" cy="486833"/>
          </a:xfrm>
          <a:prstGeom prst="rect">
            <a:avLst/>
          </a:prstGeom>
        </p:spPr>
        <p:txBody>
          <a:bodyPr vert="horz" lIns="91226" tIns="45616" rIns="91226" bIns="45616" rtlCol="0" anchor="ctr"/>
          <a:lstStyle>
            <a:lvl1pPr algn="r">
              <a:defRPr sz="1600">
                <a:solidFill>
                  <a:schemeClr val="tx1">
                    <a:tint val="75000"/>
                  </a:schemeClr>
                </a:solidFill>
              </a:defRPr>
            </a:lvl1pPr>
          </a:lstStyle>
          <a:p>
            <a:pPr defTabSz="608182"/>
            <a:fld id="{302854FD-FF61-E549-95FC-2B885E17A174}" type="slidenum">
              <a:rPr lang="es-MX" smtClean="0">
                <a:solidFill>
                  <a:prstClr val="black">
                    <a:tint val="75000"/>
                  </a:prstClr>
                </a:solidFill>
              </a:rPr>
              <a:pPr defTabSz="608182"/>
              <a:t>‹#›</a:t>
            </a:fld>
            <a:endParaRPr lang="es-MX">
              <a:solidFill>
                <a:prstClr val="black">
                  <a:tint val="75000"/>
                </a:prstClr>
              </a:solidFill>
            </a:endParaRPr>
          </a:p>
        </p:txBody>
      </p:sp>
    </p:spTree>
    <p:extLst>
      <p:ext uri="{BB962C8B-B14F-4D97-AF65-F5344CB8AC3E}">
        <p14:creationId xmlns:p14="http://schemas.microsoft.com/office/powerpoint/2010/main" val="32840189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defTabSz="608182" rtl="0" eaLnBrk="1" latinLnBrk="0" hangingPunct="1">
        <a:spcBef>
          <a:spcPct val="0"/>
        </a:spcBef>
        <a:buNone/>
        <a:defRPr sz="5867" kern="1200">
          <a:solidFill>
            <a:schemeClr val="tx1"/>
          </a:solidFill>
          <a:latin typeface="+mj-lt"/>
          <a:ea typeface="+mj-ea"/>
          <a:cs typeface="+mj-cs"/>
        </a:defRPr>
      </a:lvl1pPr>
    </p:titleStyle>
    <p:bodyStyle>
      <a:lvl1pPr marL="456131" indent="-456131" algn="l" defTabSz="608182" rtl="0" eaLnBrk="1" latinLnBrk="0" hangingPunct="1">
        <a:spcBef>
          <a:spcPct val="20000"/>
        </a:spcBef>
        <a:buFont typeface="Arial"/>
        <a:buChar char="•"/>
        <a:defRPr sz="4267" kern="1200">
          <a:solidFill>
            <a:schemeClr val="tx1"/>
          </a:solidFill>
          <a:latin typeface="+mn-lt"/>
          <a:ea typeface="+mn-ea"/>
          <a:cs typeface="+mn-cs"/>
        </a:defRPr>
      </a:lvl1pPr>
      <a:lvl2pPr marL="988293" indent="-380115" algn="l" defTabSz="608182" rtl="0" eaLnBrk="1" latinLnBrk="0" hangingPunct="1">
        <a:spcBef>
          <a:spcPct val="20000"/>
        </a:spcBef>
        <a:buFont typeface="Arial"/>
        <a:buChar char="–"/>
        <a:defRPr sz="3734" kern="1200">
          <a:solidFill>
            <a:schemeClr val="tx1"/>
          </a:solidFill>
          <a:latin typeface="+mn-lt"/>
          <a:ea typeface="+mn-ea"/>
          <a:cs typeface="+mn-cs"/>
        </a:defRPr>
      </a:lvl2pPr>
      <a:lvl3pPr marL="1520450" indent="-304088" algn="l" defTabSz="608182" rtl="0" eaLnBrk="1" latinLnBrk="0" hangingPunct="1">
        <a:spcBef>
          <a:spcPct val="20000"/>
        </a:spcBef>
        <a:buFont typeface="Arial"/>
        <a:buChar char="•"/>
        <a:defRPr sz="3200" kern="1200">
          <a:solidFill>
            <a:schemeClr val="tx1"/>
          </a:solidFill>
          <a:latin typeface="+mn-lt"/>
          <a:ea typeface="+mn-ea"/>
          <a:cs typeface="+mn-cs"/>
        </a:defRPr>
      </a:lvl3pPr>
      <a:lvl4pPr marL="2128621" indent="-304088" algn="l" defTabSz="608182" rtl="0" eaLnBrk="1" latinLnBrk="0" hangingPunct="1">
        <a:spcBef>
          <a:spcPct val="20000"/>
        </a:spcBef>
        <a:buFont typeface="Arial"/>
        <a:buChar char="–"/>
        <a:defRPr sz="2667" kern="1200">
          <a:solidFill>
            <a:schemeClr val="tx1"/>
          </a:solidFill>
          <a:latin typeface="+mn-lt"/>
          <a:ea typeface="+mn-ea"/>
          <a:cs typeface="+mn-cs"/>
        </a:defRPr>
      </a:lvl4pPr>
      <a:lvl5pPr marL="2736808" indent="-304088" algn="l" defTabSz="608182" rtl="0" eaLnBrk="1" latinLnBrk="0" hangingPunct="1">
        <a:spcBef>
          <a:spcPct val="20000"/>
        </a:spcBef>
        <a:buFont typeface="Arial"/>
        <a:buChar char="»"/>
        <a:defRPr sz="2667" kern="1200">
          <a:solidFill>
            <a:schemeClr val="tx1"/>
          </a:solidFill>
          <a:latin typeface="+mn-lt"/>
          <a:ea typeface="+mn-ea"/>
          <a:cs typeface="+mn-cs"/>
        </a:defRPr>
      </a:lvl5pPr>
      <a:lvl6pPr marL="3344984" indent="-304088" algn="l" defTabSz="608182" rtl="0" eaLnBrk="1" latinLnBrk="0" hangingPunct="1">
        <a:spcBef>
          <a:spcPct val="20000"/>
        </a:spcBef>
        <a:buFont typeface="Arial"/>
        <a:buChar char="•"/>
        <a:defRPr sz="2667" kern="1200">
          <a:solidFill>
            <a:schemeClr val="tx1"/>
          </a:solidFill>
          <a:latin typeface="+mn-lt"/>
          <a:ea typeface="+mn-ea"/>
          <a:cs typeface="+mn-cs"/>
        </a:defRPr>
      </a:lvl6pPr>
      <a:lvl7pPr marL="3953164" indent="-304088" algn="l" defTabSz="608182" rtl="0" eaLnBrk="1" latinLnBrk="0" hangingPunct="1">
        <a:spcBef>
          <a:spcPct val="20000"/>
        </a:spcBef>
        <a:buFont typeface="Arial"/>
        <a:buChar char="•"/>
        <a:defRPr sz="2667" kern="1200">
          <a:solidFill>
            <a:schemeClr val="tx1"/>
          </a:solidFill>
          <a:latin typeface="+mn-lt"/>
          <a:ea typeface="+mn-ea"/>
          <a:cs typeface="+mn-cs"/>
        </a:defRPr>
      </a:lvl7pPr>
      <a:lvl8pPr marL="4561344" indent="-304088" algn="l" defTabSz="608182" rtl="0" eaLnBrk="1" latinLnBrk="0" hangingPunct="1">
        <a:spcBef>
          <a:spcPct val="20000"/>
        </a:spcBef>
        <a:buFont typeface="Arial"/>
        <a:buChar char="•"/>
        <a:defRPr sz="2667" kern="1200">
          <a:solidFill>
            <a:schemeClr val="tx1"/>
          </a:solidFill>
          <a:latin typeface="+mn-lt"/>
          <a:ea typeface="+mn-ea"/>
          <a:cs typeface="+mn-cs"/>
        </a:defRPr>
      </a:lvl8pPr>
      <a:lvl9pPr marL="5169524" indent="-304088" algn="l" defTabSz="608182"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8182" rtl="0" eaLnBrk="1" latinLnBrk="0" hangingPunct="1">
        <a:defRPr sz="2400" kern="1200">
          <a:solidFill>
            <a:schemeClr val="tx1"/>
          </a:solidFill>
          <a:latin typeface="+mn-lt"/>
          <a:ea typeface="+mn-ea"/>
          <a:cs typeface="+mn-cs"/>
        </a:defRPr>
      </a:lvl1pPr>
      <a:lvl2pPr marL="608182" algn="l" defTabSz="608182" rtl="0" eaLnBrk="1" latinLnBrk="0" hangingPunct="1">
        <a:defRPr sz="2400" kern="1200">
          <a:solidFill>
            <a:schemeClr val="tx1"/>
          </a:solidFill>
          <a:latin typeface="+mn-lt"/>
          <a:ea typeface="+mn-ea"/>
          <a:cs typeface="+mn-cs"/>
        </a:defRPr>
      </a:lvl2pPr>
      <a:lvl3pPr marL="1216360" algn="l" defTabSz="608182" rtl="0" eaLnBrk="1" latinLnBrk="0" hangingPunct="1">
        <a:defRPr sz="2400" kern="1200">
          <a:solidFill>
            <a:schemeClr val="tx1"/>
          </a:solidFill>
          <a:latin typeface="+mn-lt"/>
          <a:ea typeface="+mn-ea"/>
          <a:cs typeface="+mn-cs"/>
        </a:defRPr>
      </a:lvl3pPr>
      <a:lvl4pPr marL="1824539" algn="l" defTabSz="608182" rtl="0" eaLnBrk="1" latinLnBrk="0" hangingPunct="1">
        <a:defRPr sz="2400" kern="1200">
          <a:solidFill>
            <a:schemeClr val="tx1"/>
          </a:solidFill>
          <a:latin typeface="+mn-lt"/>
          <a:ea typeface="+mn-ea"/>
          <a:cs typeface="+mn-cs"/>
        </a:defRPr>
      </a:lvl4pPr>
      <a:lvl5pPr marL="2432722" algn="l" defTabSz="608182" rtl="0" eaLnBrk="1" latinLnBrk="0" hangingPunct="1">
        <a:defRPr sz="2400" kern="1200">
          <a:solidFill>
            <a:schemeClr val="tx1"/>
          </a:solidFill>
          <a:latin typeface="+mn-lt"/>
          <a:ea typeface="+mn-ea"/>
          <a:cs typeface="+mn-cs"/>
        </a:defRPr>
      </a:lvl5pPr>
      <a:lvl6pPr marL="3040895" algn="l" defTabSz="608182" rtl="0" eaLnBrk="1" latinLnBrk="0" hangingPunct="1">
        <a:defRPr sz="2400" kern="1200">
          <a:solidFill>
            <a:schemeClr val="tx1"/>
          </a:solidFill>
          <a:latin typeface="+mn-lt"/>
          <a:ea typeface="+mn-ea"/>
          <a:cs typeface="+mn-cs"/>
        </a:defRPr>
      </a:lvl6pPr>
      <a:lvl7pPr marL="3649075" algn="l" defTabSz="608182" rtl="0" eaLnBrk="1" latinLnBrk="0" hangingPunct="1">
        <a:defRPr sz="2400" kern="1200">
          <a:solidFill>
            <a:schemeClr val="tx1"/>
          </a:solidFill>
          <a:latin typeface="+mn-lt"/>
          <a:ea typeface="+mn-ea"/>
          <a:cs typeface="+mn-cs"/>
        </a:defRPr>
      </a:lvl7pPr>
      <a:lvl8pPr marL="4257248" algn="l" defTabSz="608182" rtl="0" eaLnBrk="1" latinLnBrk="0" hangingPunct="1">
        <a:defRPr sz="2400" kern="1200">
          <a:solidFill>
            <a:schemeClr val="tx1"/>
          </a:solidFill>
          <a:latin typeface="+mn-lt"/>
          <a:ea typeface="+mn-ea"/>
          <a:cs typeface="+mn-cs"/>
        </a:defRPr>
      </a:lvl8pPr>
      <a:lvl9pPr marL="4865435" algn="l" defTabSz="608182"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24.emf"/><Relationship Id="rId3" Type="http://schemas.openxmlformats.org/officeDocument/2006/relationships/image" Target="../media/image19.emf"/><Relationship Id="rId7" Type="http://schemas.openxmlformats.org/officeDocument/2006/relationships/image" Target="../media/image23.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2.emf"/><Relationship Id="rId11" Type="http://schemas.openxmlformats.org/officeDocument/2006/relationships/image" Target="../media/image14.emf"/><Relationship Id="rId5" Type="http://schemas.openxmlformats.org/officeDocument/2006/relationships/image" Target="../media/image21.emf"/><Relationship Id="rId10" Type="http://schemas.openxmlformats.org/officeDocument/2006/relationships/image" Target="../media/image13.emf"/><Relationship Id="rId4" Type="http://schemas.openxmlformats.org/officeDocument/2006/relationships/image" Target="../media/image20.emf"/><Relationship Id="rId9" Type="http://schemas.openxmlformats.org/officeDocument/2006/relationships/image" Target="../media/image25.emf"/></Relationships>
</file>

<file path=ppt/slides/_rels/slide11.xml.rels><?xml version="1.0" encoding="UTF-8" standalone="yes"?>
<Relationships xmlns="http://schemas.openxmlformats.org/package/2006/relationships"><Relationship Id="rId8" Type="http://schemas.openxmlformats.org/officeDocument/2006/relationships/image" Target="../media/image31.emf"/><Relationship Id="rId3" Type="http://schemas.openxmlformats.org/officeDocument/2006/relationships/image" Target="../media/image26.emf"/><Relationship Id="rId7" Type="http://schemas.openxmlformats.org/officeDocument/2006/relationships/image" Target="../media/image30.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9.emf"/><Relationship Id="rId11" Type="http://schemas.openxmlformats.org/officeDocument/2006/relationships/image" Target="../media/image14.emf"/><Relationship Id="rId5" Type="http://schemas.openxmlformats.org/officeDocument/2006/relationships/image" Target="../media/image28.emf"/><Relationship Id="rId10" Type="http://schemas.openxmlformats.org/officeDocument/2006/relationships/image" Target="../media/image13.emf"/><Relationship Id="rId4" Type="http://schemas.openxmlformats.org/officeDocument/2006/relationships/image" Target="../media/image27.emf"/><Relationship Id="rId9" Type="http://schemas.openxmlformats.org/officeDocument/2006/relationships/image" Target="../media/image32.emf"/></Relationships>
</file>

<file path=ppt/slides/_rels/slide12.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6.emf"/><Relationship Id="rId11" Type="http://schemas.openxmlformats.org/officeDocument/2006/relationships/image" Target="../media/image14.emf"/><Relationship Id="rId5" Type="http://schemas.openxmlformats.org/officeDocument/2006/relationships/image" Target="../media/image35.emf"/><Relationship Id="rId10" Type="http://schemas.openxmlformats.org/officeDocument/2006/relationships/image" Target="../media/image13.emf"/><Relationship Id="rId4" Type="http://schemas.openxmlformats.org/officeDocument/2006/relationships/image" Target="../media/image34.emf"/><Relationship Id="rId9" Type="http://schemas.openxmlformats.org/officeDocument/2006/relationships/image" Target="../media/image39.emf"/></Relationships>
</file>

<file path=ppt/slides/_rels/slide13.xml.rels><?xml version="1.0" encoding="UTF-8" standalone="yes"?>
<Relationships xmlns="http://schemas.openxmlformats.org/package/2006/relationships"><Relationship Id="rId8" Type="http://schemas.openxmlformats.org/officeDocument/2006/relationships/image" Target="../media/image45.emf"/><Relationship Id="rId3" Type="http://schemas.openxmlformats.org/officeDocument/2006/relationships/image" Target="../media/image40.emf"/><Relationship Id="rId7" Type="http://schemas.openxmlformats.org/officeDocument/2006/relationships/image" Target="../media/image44.emf"/><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43.emf"/><Relationship Id="rId11" Type="http://schemas.openxmlformats.org/officeDocument/2006/relationships/image" Target="../media/image14.emf"/><Relationship Id="rId5" Type="http://schemas.openxmlformats.org/officeDocument/2006/relationships/image" Target="../media/image42.emf"/><Relationship Id="rId10" Type="http://schemas.openxmlformats.org/officeDocument/2006/relationships/image" Target="../media/image13.emf"/><Relationship Id="rId4" Type="http://schemas.openxmlformats.org/officeDocument/2006/relationships/image" Target="../media/image41.emf"/><Relationship Id="rId9" Type="http://schemas.openxmlformats.org/officeDocument/2006/relationships/image" Target="../media/image46.emf"/></Relationships>
</file>

<file path=ppt/slides/_rels/slide14.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49.emf"/></Relationships>
</file>

<file path=ppt/slides/_rels/slide16.xml.rels><?xml version="1.0" encoding="UTF-8" standalone="yes"?>
<Relationships xmlns="http://schemas.openxmlformats.org/package/2006/relationships"><Relationship Id="rId8" Type="http://schemas.openxmlformats.org/officeDocument/2006/relationships/image" Target="../media/image53.emf"/><Relationship Id="rId3" Type="http://schemas.openxmlformats.org/officeDocument/2006/relationships/image" Target="../media/image13.emf"/><Relationship Id="rId7" Type="http://schemas.openxmlformats.org/officeDocument/2006/relationships/image" Target="../media/image52.em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51.emf"/><Relationship Id="rId5" Type="http://schemas.openxmlformats.org/officeDocument/2006/relationships/image" Target="../media/image50.emf"/><Relationship Id="rId4" Type="http://schemas.openxmlformats.org/officeDocument/2006/relationships/image" Target="../media/image14.emf"/></Relationships>
</file>

<file path=ppt/slides/_rels/slide17.xml.rels><?xml version="1.0" encoding="UTF-8" standalone="yes"?>
<Relationships xmlns="http://schemas.openxmlformats.org/package/2006/relationships"><Relationship Id="rId8" Type="http://schemas.openxmlformats.org/officeDocument/2006/relationships/image" Target="../media/image57.emf"/><Relationship Id="rId3" Type="http://schemas.openxmlformats.org/officeDocument/2006/relationships/image" Target="../media/image13.emf"/><Relationship Id="rId7" Type="http://schemas.openxmlformats.org/officeDocument/2006/relationships/image" Target="../media/image56.emf"/><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55.emf"/><Relationship Id="rId5" Type="http://schemas.openxmlformats.org/officeDocument/2006/relationships/image" Target="../media/image54.emf"/><Relationship Id="rId4" Type="http://schemas.openxmlformats.org/officeDocument/2006/relationships/image" Target="../media/image14.emf"/></Relationships>
</file>

<file path=ppt/slides/_rels/slide18.xml.rels><?xml version="1.0" encoding="UTF-8" standalone="yes"?>
<Relationships xmlns="http://schemas.openxmlformats.org/package/2006/relationships"><Relationship Id="rId8" Type="http://schemas.openxmlformats.org/officeDocument/2006/relationships/image" Target="../media/image61.emf"/><Relationship Id="rId3" Type="http://schemas.openxmlformats.org/officeDocument/2006/relationships/image" Target="../media/image13.emf"/><Relationship Id="rId7" Type="http://schemas.openxmlformats.org/officeDocument/2006/relationships/image" Target="../media/image60.emf"/><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59.emf"/><Relationship Id="rId5" Type="http://schemas.openxmlformats.org/officeDocument/2006/relationships/image" Target="../media/image58.emf"/><Relationship Id="rId4" Type="http://schemas.openxmlformats.org/officeDocument/2006/relationships/image" Target="../media/image14.emf"/></Relationships>
</file>

<file path=ppt/slides/_rels/slide19.xml.rels><?xml version="1.0" encoding="UTF-8" standalone="yes"?>
<Relationships xmlns="http://schemas.openxmlformats.org/package/2006/relationships"><Relationship Id="rId8" Type="http://schemas.openxmlformats.org/officeDocument/2006/relationships/image" Target="../media/image65.emf"/><Relationship Id="rId3" Type="http://schemas.openxmlformats.org/officeDocument/2006/relationships/image" Target="../media/image13.emf"/><Relationship Id="rId7" Type="http://schemas.openxmlformats.org/officeDocument/2006/relationships/image" Target="../media/image64.emf"/><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63.emf"/><Relationship Id="rId5" Type="http://schemas.openxmlformats.org/officeDocument/2006/relationships/image" Target="../media/image62.emf"/><Relationship Id="rId4" Type="http://schemas.openxmlformats.org/officeDocument/2006/relationships/image" Target="../media/image1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69.emf"/><Relationship Id="rId3" Type="http://schemas.openxmlformats.org/officeDocument/2006/relationships/image" Target="../media/image13.emf"/><Relationship Id="rId7" Type="http://schemas.openxmlformats.org/officeDocument/2006/relationships/image" Target="../media/image68.emf"/><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67.emf"/><Relationship Id="rId5" Type="http://schemas.openxmlformats.org/officeDocument/2006/relationships/image" Target="../media/image66.emf"/><Relationship Id="rId4" Type="http://schemas.openxmlformats.org/officeDocument/2006/relationships/image" Target="../media/image14.emf"/></Relationships>
</file>

<file path=ppt/slides/_rels/slide21.xml.rels><?xml version="1.0" encoding="UTF-8" standalone="yes"?>
<Relationships xmlns="http://schemas.openxmlformats.org/package/2006/relationships"><Relationship Id="rId8" Type="http://schemas.openxmlformats.org/officeDocument/2006/relationships/image" Target="../media/image73.emf"/><Relationship Id="rId3" Type="http://schemas.openxmlformats.org/officeDocument/2006/relationships/image" Target="../media/image13.emf"/><Relationship Id="rId7" Type="http://schemas.openxmlformats.org/officeDocument/2006/relationships/image" Target="../media/image72.emf"/><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71.emf"/><Relationship Id="rId5" Type="http://schemas.openxmlformats.org/officeDocument/2006/relationships/image" Target="../media/image70.emf"/><Relationship Id="rId4" Type="http://schemas.openxmlformats.org/officeDocument/2006/relationships/image" Target="../media/image14.emf"/></Relationships>
</file>

<file path=ppt/slides/_rels/slide22.xml.rels><?xml version="1.0" encoding="UTF-8" standalone="yes"?>
<Relationships xmlns="http://schemas.openxmlformats.org/package/2006/relationships"><Relationship Id="rId8" Type="http://schemas.openxmlformats.org/officeDocument/2006/relationships/image" Target="../media/image77.emf"/><Relationship Id="rId3" Type="http://schemas.openxmlformats.org/officeDocument/2006/relationships/image" Target="../media/image13.emf"/><Relationship Id="rId7" Type="http://schemas.openxmlformats.org/officeDocument/2006/relationships/image" Target="../media/image76.emf"/><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75.emf"/><Relationship Id="rId5" Type="http://schemas.openxmlformats.org/officeDocument/2006/relationships/image" Target="../media/image74.emf"/><Relationship Id="rId4" Type="http://schemas.openxmlformats.org/officeDocument/2006/relationships/image" Target="../media/image14.emf"/></Relationships>
</file>

<file path=ppt/slides/_rels/slide23.xml.rels><?xml version="1.0" encoding="UTF-8" standalone="yes"?>
<Relationships xmlns="http://schemas.openxmlformats.org/package/2006/relationships"><Relationship Id="rId8" Type="http://schemas.openxmlformats.org/officeDocument/2006/relationships/image" Target="../media/image81.emf"/><Relationship Id="rId3" Type="http://schemas.openxmlformats.org/officeDocument/2006/relationships/image" Target="../media/image13.emf"/><Relationship Id="rId7" Type="http://schemas.openxmlformats.org/officeDocument/2006/relationships/image" Target="../media/image80.emf"/><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79.emf"/><Relationship Id="rId5" Type="http://schemas.openxmlformats.org/officeDocument/2006/relationships/image" Target="../media/image78.emf"/><Relationship Id="rId4" Type="http://schemas.openxmlformats.org/officeDocument/2006/relationships/image" Target="../media/image14.emf"/></Relationships>
</file>

<file path=ppt/slides/_rels/slide24.xml.rels><?xml version="1.0" encoding="UTF-8" standalone="yes"?>
<Relationships xmlns="http://schemas.openxmlformats.org/package/2006/relationships"><Relationship Id="rId8" Type="http://schemas.openxmlformats.org/officeDocument/2006/relationships/image" Target="../media/image85.emf"/><Relationship Id="rId3" Type="http://schemas.openxmlformats.org/officeDocument/2006/relationships/image" Target="../media/image13.emf"/><Relationship Id="rId7" Type="http://schemas.openxmlformats.org/officeDocument/2006/relationships/image" Target="../media/image84.emf"/><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83.emf"/><Relationship Id="rId5" Type="http://schemas.openxmlformats.org/officeDocument/2006/relationships/image" Target="../media/image82.emf"/><Relationship Id="rId4" Type="http://schemas.openxmlformats.org/officeDocument/2006/relationships/image" Target="../media/image14.emf"/></Relationships>
</file>

<file path=ppt/slides/_rels/slide25.xml.rels><?xml version="1.0" encoding="UTF-8" standalone="yes"?>
<Relationships xmlns="http://schemas.openxmlformats.org/package/2006/relationships"><Relationship Id="rId8" Type="http://schemas.openxmlformats.org/officeDocument/2006/relationships/image" Target="../media/image89.emf"/><Relationship Id="rId3" Type="http://schemas.openxmlformats.org/officeDocument/2006/relationships/image" Target="../media/image86.emf"/><Relationship Id="rId7" Type="http://schemas.openxmlformats.org/officeDocument/2006/relationships/image" Target="../media/image88.emf"/><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87.emf"/><Relationship Id="rId5" Type="http://schemas.openxmlformats.org/officeDocument/2006/relationships/image" Target="../media/image14.emf"/><Relationship Id="rId4" Type="http://schemas.openxmlformats.org/officeDocument/2006/relationships/image" Target="../media/image13.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90.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1.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2.emf"/><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95.emf"/><Relationship Id="rId5" Type="http://schemas.openxmlformats.org/officeDocument/2006/relationships/image" Target="../media/image94.emf"/><Relationship Id="rId4" Type="http://schemas.openxmlformats.org/officeDocument/2006/relationships/image" Target="../media/image93.emf"/></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emf"/></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emf"/><Relationship Id="rId5" Type="http://schemas.openxmlformats.org/officeDocument/2006/relationships/image" Target="../media/image6.emf"/><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7" Type="http://schemas.openxmlformats.org/officeDocument/2006/relationships/image" Target="../media/image12.em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39">
            <a:extLst>
              <a:ext uri="{FF2B5EF4-FFF2-40B4-BE49-F238E27FC236}">
                <a16:creationId xmlns:a16="http://schemas.microsoft.com/office/drawing/2014/main" id="{65A5C88B-A1C5-E145-9812-8B303A905924}"/>
              </a:ext>
            </a:extLst>
          </p:cNvPr>
          <p:cNvPicPr>
            <a:picLocks noChangeAspect="1"/>
          </p:cNvPicPr>
          <p:nvPr/>
        </p:nvPicPr>
        <p:blipFill>
          <a:blip r:embed="rId2"/>
          <a:stretch>
            <a:fillRect/>
          </a:stretch>
        </p:blipFill>
        <p:spPr>
          <a:xfrm>
            <a:off x="0" y="34924"/>
            <a:ext cx="12197644" cy="9109076"/>
          </a:xfrm>
          <a:prstGeom prst="rect">
            <a:avLst/>
          </a:prstGeom>
        </p:spPr>
      </p:pic>
      <p:sp>
        <p:nvSpPr>
          <p:cNvPr id="41" name="Rectangle 40">
            <a:extLst>
              <a:ext uri="{FF2B5EF4-FFF2-40B4-BE49-F238E27FC236}">
                <a16:creationId xmlns:a16="http://schemas.microsoft.com/office/drawing/2014/main" id="{E5135A25-1B32-1148-81CA-C3E58154DADD}"/>
              </a:ext>
            </a:extLst>
          </p:cNvPr>
          <p:cNvSpPr/>
          <p:nvPr/>
        </p:nvSpPr>
        <p:spPr>
          <a:xfrm>
            <a:off x="895350" y="3486150"/>
            <a:ext cx="4000500" cy="222885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2" name="Triangle 41">
            <a:extLst>
              <a:ext uri="{FF2B5EF4-FFF2-40B4-BE49-F238E27FC236}">
                <a16:creationId xmlns:a16="http://schemas.microsoft.com/office/drawing/2014/main" id="{EA4CA99C-93C0-C04A-B55C-66D5632A4AB3}"/>
              </a:ext>
            </a:extLst>
          </p:cNvPr>
          <p:cNvSpPr/>
          <p:nvPr/>
        </p:nvSpPr>
        <p:spPr>
          <a:xfrm>
            <a:off x="4619625" y="3486150"/>
            <a:ext cx="1085850" cy="2228850"/>
          </a:xfrm>
          <a:prstGeom prst="triangle">
            <a:avLst>
              <a:gd name="adj" fmla="val 24064"/>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AEA70B4A-0D9F-0A4A-8D9B-1C0DFEB24221}"/>
              </a:ext>
            </a:extLst>
          </p:cNvPr>
          <p:cNvSpPr/>
          <p:nvPr/>
        </p:nvSpPr>
        <p:spPr>
          <a:xfrm>
            <a:off x="895351" y="3486150"/>
            <a:ext cx="11302294" cy="2228850"/>
          </a:xfrm>
          <a:prstGeom prst="rect">
            <a:avLst/>
          </a:prstGeom>
          <a:solidFill>
            <a:srgbClr val="00B0F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Triangle 43">
            <a:extLst>
              <a:ext uri="{FF2B5EF4-FFF2-40B4-BE49-F238E27FC236}">
                <a16:creationId xmlns:a16="http://schemas.microsoft.com/office/drawing/2014/main" id="{46596ED1-3B47-304C-A3F4-61E7705EB481}"/>
              </a:ext>
            </a:extLst>
          </p:cNvPr>
          <p:cNvSpPr/>
          <p:nvPr/>
        </p:nvSpPr>
        <p:spPr>
          <a:xfrm flipH="1" flipV="1">
            <a:off x="4686299" y="3486150"/>
            <a:ext cx="1137356" cy="2228850"/>
          </a:xfrm>
          <a:prstGeom prst="triangle">
            <a:avLst>
              <a:gd name="adj" fmla="val 8375"/>
            </a:avLst>
          </a:prstGeom>
          <a:solidFill>
            <a:srgbClr val="00B0F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2617240" y="4092743"/>
            <a:ext cx="8430205" cy="1015663"/>
          </a:xfrm>
          <a:prstGeom prst="rect">
            <a:avLst/>
          </a:prstGeom>
          <a:noFill/>
        </p:spPr>
        <p:txBody>
          <a:bodyPr wrap="square" rtlCol="0">
            <a:spAutoFit/>
          </a:bodyPr>
          <a:lstStyle/>
          <a:p>
            <a:r>
              <a:rPr lang="en-US" sz="6000" b="1" dirty="0">
                <a:solidFill>
                  <a:schemeClr val="bg1"/>
                </a:solidFill>
              </a:rPr>
              <a:t>Homework1-Excel</a:t>
            </a:r>
          </a:p>
        </p:txBody>
      </p:sp>
    </p:spTree>
    <p:extLst>
      <p:ext uri="{BB962C8B-B14F-4D97-AF65-F5344CB8AC3E}">
        <p14:creationId xmlns:p14="http://schemas.microsoft.com/office/powerpoint/2010/main" val="5744013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the US, the most successful are plays, all music, hardware, documentary and table games. The less successful wearables, web, animation, drama, videogames, and all food</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sp>
        <p:nvSpPr>
          <p:cNvPr id="21" name="Rectangle 20">
            <a:extLst>
              <a:ext uri="{FF2B5EF4-FFF2-40B4-BE49-F238E27FC236}">
                <a16:creationId xmlns:a16="http://schemas.microsoft.com/office/drawing/2014/main" id="{C5BB5386-8CFC-6E40-93D5-109C66491255}"/>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US</a:t>
            </a:r>
          </a:p>
        </p:txBody>
      </p:sp>
      <p:pic>
        <p:nvPicPr>
          <p:cNvPr id="5" name="Picture 4">
            <a:extLst>
              <a:ext uri="{FF2B5EF4-FFF2-40B4-BE49-F238E27FC236}">
                <a16:creationId xmlns:a16="http://schemas.microsoft.com/office/drawing/2014/main" id="{3D9BEA26-0DC5-C748-B233-D8B6A3CC772B}"/>
              </a:ext>
            </a:extLst>
          </p:cNvPr>
          <p:cNvPicPr>
            <a:picLocks noChangeAspect="1"/>
          </p:cNvPicPr>
          <p:nvPr/>
        </p:nvPicPr>
        <p:blipFill rotWithShape="1">
          <a:blip r:embed="rId3"/>
          <a:srcRect r="12648"/>
          <a:stretch/>
        </p:blipFill>
        <p:spPr>
          <a:xfrm>
            <a:off x="39010" y="6249140"/>
            <a:ext cx="3114666" cy="2342408"/>
          </a:xfrm>
          <a:prstGeom prst="rect">
            <a:avLst/>
          </a:prstGeom>
        </p:spPr>
      </p:pic>
      <p:pic>
        <p:nvPicPr>
          <p:cNvPr id="3" name="Picture 2">
            <a:extLst>
              <a:ext uri="{FF2B5EF4-FFF2-40B4-BE49-F238E27FC236}">
                <a16:creationId xmlns:a16="http://schemas.microsoft.com/office/drawing/2014/main" id="{67DB314B-38BB-8F40-991E-64B216B5AC73}"/>
              </a:ext>
            </a:extLst>
          </p:cNvPr>
          <p:cNvPicPr>
            <a:picLocks noChangeAspect="1"/>
          </p:cNvPicPr>
          <p:nvPr/>
        </p:nvPicPr>
        <p:blipFill rotWithShape="1">
          <a:blip r:embed="rId4"/>
          <a:srcRect r="20636"/>
          <a:stretch/>
        </p:blipFill>
        <p:spPr>
          <a:xfrm>
            <a:off x="9451661" y="6249140"/>
            <a:ext cx="2626844" cy="2340000"/>
          </a:xfrm>
          <a:prstGeom prst="rect">
            <a:avLst/>
          </a:prstGeom>
        </p:spPr>
      </p:pic>
      <p:pic>
        <p:nvPicPr>
          <p:cNvPr id="4" name="Picture 3">
            <a:extLst>
              <a:ext uri="{FF2B5EF4-FFF2-40B4-BE49-F238E27FC236}">
                <a16:creationId xmlns:a16="http://schemas.microsoft.com/office/drawing/2014/main" id="{45CF5F66-87AE-CB49-8679-6A4BF38FB48E}"/>
              </a:ext>
            </a:extLst>
          </p:cNvPr>
          <p:cNvPicPr>
            <a:picLocks noChangeAspect="1"/>
          </p:cNvPicPr>
          <p:nvPr/>
        </p:nvPicPr>
        <p:blipFill rotWithShape="1">
          <a:blip r:embed="rId5"/>
          <a:srcRect r="14136"/>
          <a:stretch/>
        </p:blipFill>
        <p:spPr>
          <a:xfrm>
            <a:off x="3332882" y="6249140"/>
            <a:ext cx="3296620" cy="2340000"/>
          </a:xfrm>
          <a:prstGeom prst="rect">
            <a:avLst/>
          </a:prstGeom>
        </p:spPr>
      </p:pic>
      <p:pic>
        <p:nvPicPr>
          <p:cNvPr id="7" name="Picture 6">
            <a:extLst>
              <a:ext uri="{FF2B5EF4-FFF2-40B4-BE49-F238E27FC236}">
                <a16:creationId xmlns:a16="http://schemas.microsoft.com/office/drawing/2014/main" id="{79CF436C-836A-B34A-9DA0-5C22F572E349}"/>
              </a:ext>
            </a:extLst>
          </p:cNvPr>
          <p:cNvPicPr>
            <a:picLocks noChangeAspect="1"/>
          </p:cNvPicPr>
          <p:nvPr/>
        </p:nvPicPr>
        <p:blipFill rotWithShape="1">
          <a:blip r:embed="rId6"/>
          <a:srcRect r="13506"/>
          <a:stretch/>
        </p:blipFill>
        <p:spPr>
          <a:xfrm>
            <a:off x="4026924" y="2645045"/>
            <a:ext cx="4087149" cy="2880000"/>
          </a:xfrm>
          <a:prstGeom prst="rect">
            <a:avLst/>
          </a:prstGeom>
        </p:spPr>
      </p:pic>
      <p:pic>
        <p:nvPicPr>
          <p:cNvPr id="10" name="Picture 9">
            <a:extLst>
              <a:ext uri="{FF2B5EF4-FFF2-40B4-BE49-F238E27FC236}">
                <a16:creationId xmlns:a16="http://schemas.microsoft.com/office/drawing/2014/main" id="{DDD19826-AD74-6C4F-8EAE-14076A567561}"/>
              </a:ext>
            </a:extLst>
          </p:cNvPr>
          <p:cNvPicPr>
            <a:picLocks noChangeAspect="1"/>
          </p:cNvPicPr>
          <p:nvPr/>
        </p:nvPicPr>
        <p:blipFill rotWithShape="1">
          <a:blip r:embed="rId7"/>
          <a:srcRect r="27460"/>
          <a:stretch/>
        </p:blipFill>
        <p:spPr>
          <a:xfrm>
            <a:off x="6808708" y="6249140"/>
            <a:ext cx="2463746" cy="2340000"/>
          </a:xfrm>
          <a:prstGeom prst="rect">
            <a:avLst/>
          </a:prstGeom>
        </p:spPr>
      </p:pic>
      <p:pic>
        <p:nvPicPr>
          <p:cNvPr id="11" name="Picture 10">
            <a:extLst>
              <a:ext uri="{FF2B5EF4-FFF2-40B4-BE49-F238E27FC236}">
                <a16:creationId xmlns:a16="http://schemas.microsoft.com/office/drawing/2014/main" id="{D665AD04-095C-5249-B0F7-4ABCAFEBD8F5}"/>
              </a:ext>
            </a:extLst>
          </p:cNvPr>
          <p:cNvPicPr>
            <a:picLocks noChangeAspect="1"/>
          </p:cNvPicPr>
          <p:nvPr/>
        </p:nvPicPr>
        <p:blipFill rotWithShape="1">
          <a:blip r:embed="rId8"/>
          <a:srcRect r="13376"/>
          <a:stretch/>
        </p:blipFill>
        <p:spPr>
          <a:xfrm>
            <a:off x="8766173" y="2645045"/>
            <a:ext cx="3283999" cy="2880000"/>
          </a:xfrm>
          <a:prstGeom prst="rect">
            <a:avLst/>
          </a:prstGeom>
        </p:spPr>
      </p:pic>
      <p:pic>
        <p:nvPicPr>
          <p:cNvPr id="12" name="Picture 11">
            <a:extLst>
              <a:ext uri="{FF2B5EF4-FFF2-40B4-BE49-F238E27FC236}">
                <a16:creationId xmlns:a16="http://schemas.microsoft.com/office/drawing/2014/main" id="{7368782C-DDCE-6D48-8672-FAF5F173EF01}"/>
              </a:ext>
            </a:extLst>
          </p:cNvPr>
          <p:cNvPicPr>
            <a:picLocks noChangeAspect="1"/>
          </p:cNvPicPr>
          <p:nvPr/>
        </p:nvPicPr>
        <p:blipFill rotWithShape="1">
          <a:blip r:embed="rId9"/>
          <a:srcRect r="13301"/>
          <a:stretch/>
        </p:blipFill>
        <p:spPr>
          <a:xfrm>
            <a:off x="94685" y="2645045"/>
            <a:ext cx="3280139" cy="2880000"/>
          </a:xfrm>
          <a:prstGeom prst="rect">
            <a:avLst/>
          </a:prstGeom>
        </p:spPr>
      </p:pic>
      <p:grpSp>
        <p:nvGrpSpPr>
          <p:cNvPr id="13" name="Group 12">
            <a:extLst>
              <a:ext uri="{FF2B5EF4-FFF2-40B4-BE49-F238E27FC236}">
                <a16:creationId xmlns:a16="http://schemas.microsoft.com/office/drawing/2014/main" id="{2F3F703E-DF7E-1A40-B721-E16AF12C08AE}"/>
              </a:ext>
            </a:extLst>
          </p:cNvPr>
          <p:cNvGrpSpPr/>
          <p:nvPr/>
        </p:nvGrpSpPr>
        <p:grpSpPr>
          <a:xfrm>
            <a:off x="1809878" y="1356812"/>
            <a:ext cx="2462122" cy="1082109"/>
            <a:chOff x="1809878" y="1356812"/>
            <a:chExt cx="2462122" cy="1082109"/>
          </a:xfrm>
        </p:grpSpPr>
        <p:pic>
          <p:nvPicPr>
            <p:cNvPr id="16" name="Picture 15">
              <a:extLst>
                <a:ext uri="{FF2B5EF4-FFF2-40B4-BE49-F238E27FC236}">
                  <a16:creationId xmlns:a16="http://schemas.microsoft.com/office/drawing/2014/main" id="{9958A3C7-0F42-E247-8F54-1AF59E3604E4}"/>
                </a:ext>
              </a:extLst>
            </p:cNvPr>
            <p:cNvPicPr>
              <a:picLocks noChangeAspect="1"/>
            </p:cNvPicPr>
            <p:nvPr/>
          </p:nvPicPr>
          <p:blipFill rotWithShape="1">
            <a:blip r:embed="rId10"/>
            <a:srcRect l="87323" t="41558" r="1586" b="46054"/>
            <a:stretch/>
          </p:blipFill>
          <p:spPr>
            <a:xfrm>
              <a:off x="1809878" y="1356812"/>
              <a:ext cx="1272809" cy="883023"/>
            </a:xfrm>
            <a:prstGeom prst="rect">
              <a:avLst/>
            </a:prstGeom>
          </p:spPr>
        </p:pic>
        <p:pic>
          <p:nvPicPr>
            <p:cNvPr id="17" name="Picture 16">
              <a:extLst>
                <a:ext uri="{FF2B5EF4-FFF2-40B4-BE49-F238E27FC236}">
                  <a16:creationId xmlns:a16="http://schemas.microsoft.com/office/drawing/2014/main" id="{069A3B00-08E1-734A-A3E9-093567E24072}"/>
                </a:ext>
              </a:extLst>
            </p:cNvPr>
            <p:cNvPicPr>
              <a:picLocks noChangeAspect="1"/>
            </p:cNvPicPr>
            <p:nvPr/>
          </p:nvPicPr>
          <p:blipFill rotWithShape="1">
            <a:blip r:embed="rId11"/>
            <a:srcRect l="87323" t="54823" r="2805" b="31977"/>
            <a:stretch/>
          </p:blipFill>
          <p:spPr>
            <a:xfrm>
              <a:off x="3139100" y="1497992"/>
              <a:ext cx="1132900" cy="940929"/>
            </a:xfrm>
            <a:prstGeom prst="rect">
              <a:avLst/>
            </a:prstGeom>
          </p:spPr>
        </p:pic>
      </p:grpSp>
    </p:spTree>
    <p:extLst>
      <p:ext uri="{BB962C8B-B14F-4D97-AF65-F5344CB8AC3E}">
        <p14:creationId xmlns:p14="http://schemas.microsoft.com/office/powerpoint/2010/main" val="41632617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GB, the most successful are plays, rock, hardware, and documentary. The less successful are web, wearables, drama, animation, video games, and food trucks</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pic>
        <p:nvPicPr>
          <p:cNvPr id="6" name="Picture 5">
            <a:extLst>
              <a:ext uri="{FF2B5EF4-FFF2-40B4-BE49-F238E27FC236}">
                <a16:creationId xmlns:a16="http://schemas.microsoft.com/office/drawing/2014/main" id="{ED28B6AC-0FB2-914B-AD4D-5F86B7B03068}"/>
              </a:ext>
            </a:extLst>
          </p:cNvPr>
          <p:cNvPicPr>
            <a:picLocks noChangeAspect="1"/>
          </p:cNvPicPr>
          <p:nvPr/>
        </p:nvPicPr>
        <p:blipFill rotWithShape="1">
          <a:blip r:embed="rId3"/>
          <a:srcRect r="12119"/>
          <a:stretch/>
        </p:blipFill>
        <p:spPr>
          <a:xfrm>
            <a:off x="94685" y="6307359"/>
            <a:ext cx="3130305" cy="2340000"/>
          </a:xfrm>
          <a:prstGeom prst="rect">
            <a:avLst/>
          </a:prstGeom>
        </p:spPr>
      </p:pic>
      <p:pic>
        <p:nvPicPr>
          <p:cNvPr id="3" name="Picture 2">
            <a:extLst>
              <a:ext uri="{FF2B5EF4-FFF2-40B4-BE49-F238E27FC236}">
                <a16:creationId xmlns:a16="http://schemas.microsoft.com/office/drawing/2014/main" id="{C000F0BE-52B9-1A48-8054-DD0B39D0E8FD}"/>
              </a:ext>
            </a:extLst>
          </p:cNvPr>
          <p:cNvPicPr>
            <a:picLocks noChangeAspect="1"/>
          </p:cNvPicPr>
          <p:nvPr/>
        </p:nvPicPr>
        <p:blipFill rotWithShape="1">
          <a:blip r:embed="rId4"/>
          <a:srcRect r="30784"/>
          <a:stretch/>
        </p:blipFill>
        <p:spPr>
          <a:xfrm>
            <a:off x="9315467" y="6307359"/>
            <a:ext cx="2696472" cy="2340000"/>
          </a:xfrm>
          <a:prstGeom prst="rect">
            <a:avLst/>
          </a:prstGeom>
        </p:spPr>
      </p:pic>
      <p:pic>
        <p:nvPicPr>
          <p:cNvPr id="4" name="Picture 3">
            <a:extLst>
              <a:ext uri="{FF2B5EF4-FFF2-40B4-BE49-F238E27FC236}">
                <a16:creationId xmlns:a16="http://schemas.microsoft.com/office/drawing/2014/main" id="{9072A7E9-4F99-474C-BD91-7399358FA10B}"/>
              </a:ext>
            </a:extLst>
          </p:cNvPr>
          <p:cNvPicPr>
            <a:picLocks noChangeAspect="1"/>
          </p:cNvPicPr>
          <p:nvPr/>
        </p:nvPicPr>
        <p:blipFill rotWithShape="1">
          <a:blip r:embed="rId5"/>
          <a:srcRect r="10551"/>
          <a:stretch/>
        </p:blipFill>
        <p:spPr>
          <a:xfrm>
            <a:off x="3259281" y="6307359"/>
            <a:ext cx="3434250" cy="2340000"/>
          </a:xfrm>
          <a:prstGeom prst="rect">
            <a:avLst/>
          </a:prstGeom>
        </p:spPr>
      </p:pic>
      <p:pic>
        <p:nvPicPr>
          <p:cNvPr id="5" name="Picture 4">
            <a:extLst>
              <a:ext uri="{FF2B5EF4-FFF2-40B4-BE49-F238E27FC236}">
                <a16:creationId xmlns:a16="http://schemas.microsoft.com/office/drawing/2014/main" id="{8421B3E5-46CC-D24D-A585-680E1D49E47E}"/>
              </a:ext>
            </a:extLst>
          </p:cNvPr>
          <p:cNvPicPr>
            <a:picLocks noChangeAspect="1"/>
          </p:cNvPicPr>
          <p:nvPr/>
        </p:nvPicPr>
        <p:blipFill rotWithShape="1">
          <a:blip r:embed="rId6"/>
          <a:srcRect r="22215"/>
          <a:stretch/>
        </p:blipFill>
        <p:spPr>
          <a:xfrm>
            <a:off x="4407785" y="2520198"/>
            <a:ext cx="3098774" cy="2880000"/>
          </a:xfrm>
          <a:prstGeom prst="rect">
            <a:avLst/>
          </a:prstGeom>
        </p:spPr>
      </p:pic>
      <p:pic>
        <p:nvPicPr>
          <p:cNvPr id="7" name="Picture 6">
            <a:extLst>
              <a:ext uri="{FF2B5EF4-FFF2-40B4-BE49-F238E27FC236}">
                <a16:creationId xmlns:a16="http://schemas.microsoft.com/office/drawing/2014/main" id="{14020447-ABCC-A94B-8F95-1B2A937C66C4}"/>
              </a:ext>
            </a:extLst>
          </p:cNvPr>
          <p:cNvPicPr>
            <a:picLocks noChangeAspect="1"/>
          </p:cNvPicPr>
          <p:nvPr/>
        </p:nvPicPr>
        <p:blipFill rotWithShape="1">
          <a:blip r:embed="rId7"/>
          <a:srcRect r="17106"/>
          <a:stretch/>
        </p:blipFill>
        <p:spPr>
          <a:xfrm>
            <a:off x="6727822" y="6307359"/>
            <a:ext cx="2553354" cy="2340000"/>
          </a:xfrm>
          <a:prstGeom prst="rect">
            <a:avLst/>
          </a:prstGeom>
        </p:spPr>
      </p:pic>
      <p:pic>
        <p:nvPicPr>
          <p:cNvPr id="10" name="Picture 9">
            <a:extLst>
              <a:ext uri="{FF2B5EF4-FFF2-40B4-BE49-F238E27FC236}">
                <a16:creationId xmlns:a16="http://schemas.microsoft.com/office/drawing/2014/main" id="{BF06998D-6DAB-CC4D-B995-B4D1D4DB7974}"/>
              </a:ext>
            </a:extLst>
          </p:cNvPr>
          <p:cNvPicPr>
            <a:picLocks noChangeAspect="1"/>
          </p:cNvPicPr>
          <p:nvPr/>
        </p:nvPicPr>
        <p:blipFill rotWithShape="1">
          <a:blip r:embed="rId8"/>
          <a:srcRect r="14124"/>
          <a:stretch/>
        </p:blipFill>
        <p:spPr>
          <a:xfrm>
            <a:off x="8756296" y="2520198"/>
            <a:ext cx="3255643" cy="2880000"/>
          </a:xfrm>
          <a:prstGeom prst="rect">
            <a:avLst/>
          </a:prstGeom>
        </p:spPr>
      </p:pic>
      <p:pic>
        <p:nvPicPr>
          <p:cNvPr id="11" name="Picture 10">
            <a:extLst>
              <a:ext uri="{FF2B5EF4-FFF2-40B4-BE49-F238E27FC236}">
                <a16:creationId xmlns:a16="http://schemas.microsoft.com/office/drawing/2014/main" id="{F68761F7-AA43-6F40-8380-209B45374052}"/>
              </a:ext>
            </a:extLst>
          </p:cNvPr>
          <p:cNvPicPr>
            <a:picLocks noChangeAspect="1"/>
          </p:cNvPicPr>
          <p:nvPr/>
        </p:nvPicPr>
        <p:blipFill rotWithShape="1">
          <a:blip r:embed="rId9"/>
          <a:srcRect r="17336"/>
          <a:stretch/>
        </p:blipFill>
        <p:spPr>
          <a:xfrm>
            <a:off x="30556" y="2520198"/>
            <a:ext cx="3127491" cy="2880000"/>
          </a:xfrm>
          <a:prstGeom prst="rect">
            <a:avLst/>
          </a:prstGeom>
        </p:spPr>
      </p:pic>
      <p:grpSp>
        <p:nvGrpSpPr>
          <p:cNvPr id="16" name="Group 15">
            <a:extLst>
              <a:ext uri="{FF2B5EF4-FFF2-40B4-BE49-F238E27FC236}">
                <a16:creationId xmlns:a16="http://schemas.microsoft.com/office/drawing/2014/main" id="{C6B1F57D-298D-C24A-BEE7-0858898CA4C6}"/>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D31D23AE-15E5-6E47-A924-AA9BA0CB88AF}"/>
                </a:ext>
              </a:extLst>
            </p:cNvPr>
            <p:cNvPicPr>
              <a:picLocks noChangeAspect="1"/>
            </p:cNvPicPr>
            <p:nvPr/>
          </p:nvPicPr>
          <p:blipFill rotWithShape="1">
            <a:blip r:embed="rId10"/>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16E22284-AA1E-9347-9F25-DBF546F61A69}"/>
                </a:ext>
              </a:extLst>
            </p:cNvPr>
            <p:cNvPicPr>
              <a:picLocks noChangeAspect="1"/>
            </p:cNvPicPr>
            <p:nvPr/>
          </p:nvPicPr>
          <p:blipFill rotWithShape="1">
            <a:blip r:embed="rId11"/>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170CA1DD-F1E6-3240-A9FF-E28530D2AC3B}"/>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GB</a:t>
            </a:r>
          </a:p>
        </p:txBody>
      </p:sp>
    </p:spTree>
    <p:extLst>
      <p:ext uri="{BB962C8B-B14F-4D97-AF65-F5344CB8AC3E}">
        <p14:creationId xmlns:p14="http://schemas.microsoft.com/office/powerpoint/2010/main" val="4207077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CA the most successful are plays, all music, hardware, documentary, table games, and photobooks. The less successful are web, wearables, animation drama, videogames, and food </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pic>
        <p:nvPicPr>
          <p:cNvPr id="7" name="Picture 6">
            <a:extLst>
              <a:ext uri="{FF2B5EF4-FFF2-40B4-BE49-F238E27FC236}">
                <a16:creationId xmlns:a16="http://schemas.microsoft.com/office/drawing/2014/main" id="{25EDB0B2-1994-4142-9AD9-F352A816D765}"/>
              </a:ext>
            </a:extLst>
          </p:cNvPr>
          <p:cNvPicPr>
            <a:picLocks noChangeAspect="1"/>
          </p:cNvPicPr>
          <p:nvPr/>
        </p:nvPicPr>
        <p:blipFill rotWithShape="1">
          <a:blip r:embed="rId3"/>
          <a:srcRect r="13969"/>
          <a:stretch/>
        </p:blipFill>
        <p:spPr>
          <a:xfrm>
            <a:off x="47331" y="5921109"/>
            <a:ext cx="3064421" cy="2340000"/>
          </a:xfrm>
          <a:prstGeom prst="rect">
            <a:avLst/>
          </a:prstGeom>
        </p:spPr>
      </p:pic>
      <p:pic>
        <p:nvPicPr>
          <p:cNvPr id="3" name="Picture 2">
            <a:extLst>
              <a:ext uri="{FF2B5EF4-FFF2-40B4-BE49-F238E27FC236}">
                <a16:creationId xmlns:a16="http://schemas.microsoft.com/office/drawing/2014/main" id="{2306F70C-26B7-3643-B684-CAE26EC7FB96}"/>
              </a:ext>
            </a:extLst>
          </p:cNvPr>
          <p:cNvPicPr>
            <a:picLocks noChangeAspect="1"/>
          </p:cNvPicPr>
          <p:nvPr/>
        </p:nvPicPr>
        <p:blipFill rotWithShape="1">
          <a:blip r:embed="rId4"/>
          <a:srcRect r="31848"/>
          <a:stretch/>
        </p:blipFill>
        <p:spPr>
          <a:xfrm>
            <a:off x="9411302" y="5921109"/>
            <a:ext cx="2655079" cy="2340000"/>
          </a:xfrm>
          <a:prstGeom prst="rect">
            <a:avLst/>
          </a:prstGeom>
        </p:spPr>
      </p:pic>
      <p:pic>
        <p:nvPicPr>
          <p:cNvPr id="5" name="Picture 4">
            <a:extLst>
              <a:ext uri="{FF2B5EF4-FFF2-40B4-BE49-F238E27FC236}">
                <a16:creationId xmlns:a16="http://schemas.microsoft.com/office/drawing/2014/main" id="{ECE2F196-8A56-C442-B3C2-9158ECA8FE8C}"/>
              </a:ext>
            </a:extLst>
          </p:cNvPr>
          <p:cNvPicPr>
            <a:picLocks noChangeAspect="1"/>
          </p:cNvPicPr>
          <p:nvPr/>
        </p:nvPicPr>
        <p:blipFill rotWithShape="1">
          <a:blip r:embed="rId5"/>
          <a:srcRect r="15908"/>
          <a:stretch/>
        </p:blipFill>
        <p:spPr>
          <a:xfrm>
            <a:off x="3252887" y="5921109"/>
            <a:ext cx="3228586" cy="2340000"/>
          </a:xfrm>
          <a:prstGeom prst="rect">
            <a:avLst/>
          </a:prstGeom>
        </p:spPr>
      </p:pic>
      <p:pic>
        <p:nvPicPr>
          <p:cNvPr id="6" name="Picture 5">
            <a:extLst>
              <a:ext uri="{FF2B5EF4-FFF2-40B4-BE49-F238E27FC236}">
                <a16:creationId xmlns:a16="http://schemas.microsoft.com/office/drawing/2014/main" id="{73854276-45F4-204C-AB31-5AB968375DB8}"/>
              </a:ext>
            </a:extLst>
          </p:cNvPr>
          <p:cNvPicPr>
            <a:picLocks noChangeAspect="1"/>
          </p:cNvPicPr>
          <p:nvPr/>
        </p:nvPicPr>
        <p:blipFill rotWithShape="1">
          <a:blip r:embed="rId6"/>
          <a:srcRect r="19706"/>
          <a:stretch/>
        </p:blipFill>
        <p:spPr>
          <a:xfrm>
            <a:off x="4120875" y="2461550"/>
            <a:ext cx="3794184" cy="2880000"/>
          </a:xfrm>
          <a:prstGeom prst="rect">
            <a:avLst/>
          </a:prstGeom>
        </p:spPr>
      </p:pic>
      <p:pic>
        <p:nvPicPr>
          <p:cNvPr id="10" name="Picture 9">
            <a:extLst>
              <a:ext uri="{FF2B5EF4-FFF2-40B4-BE49-F238E27FC236}">
                <a16:creationId xmlns:a16="http://schemas.microsoft.com/office/drawing/2014/main" id="{BBF593D3-B122-3D43-9A99-FD6CE21816FB}"/>
              </a:ext>
            </a:extLst>
          </p:cNvPr>
          <p:cNvPicPr>
            <a:picLocks noChangeAspect="1"/>
          </p:cNvPicPr>
          <p:nvPr/>
        </p:nvPicPr>
        <p:blipFill rotWithShape="1">
          <a:blip r:embed="rId7"/>
          <a:srcRect r="14048"/>
          <a:stretch/>
        </p:blipFill>
        <p:spPr>
          <a:xfrm>
            <a:off x="6622608" y="5921109"/>
            <a:ext cx="2647559" cy="2340000"/>
          </a:xfrm>
          <a:prstGeom prst="rect">
            <a:avLst/>
          </a:prstGeom>
        </p:spPr>
      </p:pic>
      <p:pic>
        <p:nvPicPr>
          <p:cNvPr id="12" name="Picture 11">
            <a:extLst>
              <a:ext uri="{FF2B5EF4-FFF2-40B4-BE49-F238E27FC236}">
                <a16:creationId xmlns:a16="http://schemas.microsoft.com/office/drawing/2014/main" id="{732AAAA9-7669-5C44-ADEE-5EFCDD4FB808}"/>
              </a:ext>
            </a:extLst>
          </p:cNvPr>
          <p:cNvPicPr>
            <a:picLocks noChangeAspect="1"/>
          </p:cNvPicPr>
          <p:nvPr/>
        </p:nvPicPr>
        <p:blipFill rotWithShape="1">
          <a:blip r:embed="rId8"/>
          <a:srcRect r="14048"/>
          <a:stretch/>
        </p:blipFill>
        <p:spPr>
          <a:xfrm>
            <a:off x="8682716" y="2461550"/>
            <a:ext cx="3258534" cy="2880000"/>
          </a:xfrm>
          <a:prstGeom prst="rect">
            <a:avLst/>
          </a:prstGeom>
        </p:spPr>
      </p:pic>
      <p:pic>
        <p:nvPicPr>
          <p:cNvPr id="13" name="Picture 12">
            <a:extLst>
              <a:ext uri="{FF2B5EF4-FFF2-40B4-BE49-F238E27FC236}">
                <a16:creationId xmlns:a16="http://schemas.microsoft.com/office/drawing/2014/main" id="{F9CBC210-F71D-D74F-9383-38214CA6D5C6}"/>
              </a:ext>
            </a:extLst>
          </p:cNvPr>
          <p:cNvPicPr>
            <a:picLocks noChangeAspect="1"/>
          </p:cNvPicPr>
          <p:nvPr/>
        </p:nvPicPr>
        <p:blipFill rotWithShape="1">
          <a:blip r:embed="rId9"/>
          <a:srcRect r="14048"/>
          <a:stretch/>
        </p:blipFill>
        <p:spPr>
          <a:xfrm>
            <a:off x="94685" y="2461550"/>
            <a:ext cx="3258533" cy="2880000"/>
          </a:xfrm>
          <a:prstGeom prst="rect">
            <a:avLst/>
          </a:prstGeom>
        </p:spPr>
      </p:pic>
      <p:grpSp>
        <p:nvGrpSpPr>
          <p:cNvPr id="17" name="Group 16">
            <a:extLst>
              <a:ext uri="{FF2B5EF4-FFF2-40B4-BE49-F238E27FC236}">
                <a16:creationId xmlns:a16="http://schemas.microsoft.com/office/drawing/2014/main" id="{74F64E32-B9B6-3549-948B-A7B917DEA0C9}"/>
              </a:ext>
            </a:extLst>
          </p:cNvPr>
          <p:cNvGrpSpPr/>
          <p:nvPr/>
        </p:nvGrpSpPr>
        <p:grpSpPr>
          <a:xfrm>
            <a:off x="1809878" y="1356812"/>
            <a:ext cx="2462122" cy="1082109"/>
            <a:chOff x="1809878" y="1356812"/>
            <a:chExt cx="2462122" cy="1082109"/>
          </a:xfrm>
        </p:grpSpPr>
        <p:pic>
          <p:nvPicPr>
            <p:cNvPr id="18" name="Picture 17">
              <a:extLst>
                <a:ext uri="{FF2B5EF4-FFF2-40B4-BE49-F238E27FC236}">
                  <a16:creationId xmlns:a16="http://schemas.microsoft.com/office/drawing/2014/main" id="{A47A8C17-5C60-904C-9B70-5DFC211EFF82}"/>
                </a:ext>
              </a:extLst>
            </p:cNvPr>
            <p:cNvPicPr>
              <a:picLocks noChangeAspect="1"/>
            </p:cNvPicPr>
            <p:nvPr/>
          </p:nvPicPr>
          <p:blipFill rotWithShape="1">
            <a:blip r:embed="rId10"/>
            <a:srcRect l="87323" t="41558" r="1586" b="46054"/>
            <a:stretch/>
          </p:blipFill>
          <p:spPr>
            <a:xfrm>
              <a:off x="1809878" y="1356812"/>
              <a:ext cx="1272809" cy="883023"/>
            </a:xfrm>
            <a:prstGeom prst="rect">
              <a:avLst/>
            </a:prstGeom>
          </p:spPr>
        </p:pic>
        <p:pic>
          <p:nvPicPr>
            <p:cNvPr id="19" name="Picture 18">
              <a:extLst>
                <a:ext uri="{FF2B5EF4-FFF2-40B4-BE49-F238E27FC236}">
                  <a16:creationId xmlns:a16="http://schemas.microsoft.com/office/drawing/2014/main" id="{22549561-A9B3-9443-A3DB-7BD7098452EF}"/>
                </a:ext>
              </a:extLst>
            </p:cNvPr>
            <p:cNvPicPr>
              <a:picLocks noChangeAspect="1"/>
            </p:cNvPicPr>
            <p:nvPr/>
          </p:nvPicPr>
          <p:blipFill rotWithShape="1">
            <a:blip r:embed="rId11"/>
            <a:srcRect l="87323" t="54823" r="2805" b="31977"/>
            <a:stretch/>
          </p:blipFill>
          <p:spPr>
            <a:xfrm>
              <a:off x="3139100" y="1497992"/>
              <a:ext cx="1132900" cy="940929"/>
            </a:xfrm>
            <a:prstGeom prst="rect">
              <a:avLst/>
            </a:prstGeom>
          </p:spPr>
        </p:pic>
      </p:grpSp>
      <p:sp>
        <p:nvSpPr>
          <p:cNvPr id="20" name="Rectangle 19">
            <a:extLst>
              <a:ext uri="{FF2B5EF4-FFF2-40B4-BE49-F238E27FC236}">
                <a16:creationId xmlns:a16="http://schemas.microsoft.com/office/drawing/2014/main" id="{EDF5838F-D9C9-B74C-8E52-4E8749ABFDE9}"/>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CA</a:t>
            </a:r>
          </a:p>
        </p:txBody>
      </p:sp>
    </p:spTree>
    <p:extLst>
      <p:ext uri="{BB962C8B-B14F-4D97-AF65-F5344CB8AC3E}">
        <p14:creationId xmlns:p14="http://schemas.microsoft.com/office/powerpoint/2010/main" val="30293602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AU the most successful are hardware, documentary and tabletop games. The less successful are all theater, almost all technology, and </a:t>
            </a:r>
            <a:r>
              <a:rPr lang="en-US" sz="2400" dirty="0" err="1"/>
              <a:t>f&amp;v</a:t>
            </a:r>
            <a:r>
              <a:rPr lang="en-US" sz="2400" dirty="0"/>
              <a:t>, video games and food trucks</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pic>
        <p:nvPicPr>
          <p:cNvPr id="6" name="Picture 5">
            <a:extLst>
              <a:ext uri="{FF2B5EF4-FFF2-40B4-BE49-F238E27FC236}">
                <a16:creationId xmlns:a16="http://schemas.microsoft.com/office/drawing/2014/main" id="{7DF7E15B-61F9-CB45-B2C2-EA16E4537AB4}"/>
              </a:ext>
            </a:extLst>
          </p:cNvPr>
          <p:cNvPicPr>
            <a:picLocks noChangeAspect="1"/>
          </p:cNvPicPr>
          <p:nvPr/>
        </p:nvPicPr>
        <p:blipFill rotWithShape="1">
          <a:blip r:embed="rId3"/>
          <a:srcRect r="13665"/>
          <a:stretch/>
        </p:blipFill>
        <p:spPr>
          <a:xfrm>
            <a:off x="0" y="6143998"/>
            <a:ext cx="3075240" cy="2340000"/>
          </a:xfrm>
          <a:prstGeom prst="rect">
            <a:avLst/>
          </a:prstGeom>
        </p:spPr>
      </p:pic>
      <p:pic>
        <p:nvPicPr>
          <p:cNvPr id="3" name="Picture 2">
            <a:extLst>
              <a:ext uri="{FF2B5EF4-FFF2-40B4-BE49-F238E27FC236}">
                <a16:creationId xmlns:a16="http://schemas.microsoft.com/office/drawing/2014/main" id="{F78E7FF7-FEF0-D246-BF51-907A05EC7A48}"/>
              </a:ext>
            </a:extLst>
          </p:cNvPr>
          <p:cNvPicPr>
            <a:picLocks noChangeAspect="1"/>
          </p:cNvPicPr>
          <p:nvPr/>
        </p:nvPicPr>
        <p:blipFill rotWithShape="1">
          <a:blip r:embed="rId4"/>
          <a:srcRect r="30843"/>
          <a:stretch/>
        </p:blipFill>
        <p:spPr>
          <a:xfrm>
            <a:off x="9385936" y="6143998"/>
            <a:ext cx="2694232" cy="2340000"/>
          </a:xfrm>
          <a:prstGeom prst="rect">
            <a:avLst/>
          </a:prstGeom>
        </p:spPr>
      </p:pic>
      <p:pic>
        <p:nvPicPr>
          <p:cNvPr id="5" name="Picture 4">
            <a:extLst>
              <a:ext uri="{FF2B5EF4-FFF2-40B4-BE49-F238E27FC236}">
                <a16:creationId xmlns:a16="http://schemas.microsoft.com/office/drawing/2014/main" id="{FA26DB95-5ED9-844F-9BAD-20BC3E2F3C9A}"/>
              </a:ext>
            </a:extLst>
          </p:cNvPr>
          <p:cNvPicPr>
            <a:picLocks noChangeAspect="1"/>
          </p:cNvPicPr>
          <p:nvPr/>
        </p:nvPicPr>
        <p:blipFill rotWithShape="1">
          <a:blip r:embed="rId5"/>
          <a:srcRect r="16486"/>
          <a:stretch/>
        </p:blipFill>
        <p:spPr>
          <a:xfrm>
            <a:off x="3218604" y="6143998"/>
            <a:ext cx="3206402" cy="2340000"/>
          </a:xfrm>
          <a:prstGeom prst="rect">
            <a:avLst/>
          </a:prstGeom>
        </p:spPr>
      </p:pic>
      <p:pic>
        <p:nvPicPr>
          <p:cNvPr id="7" name="Picture 6">
            <a:extLst>
              <a:ext uri="{FF2B5EF4-FFF2-40B4-BE49-F238E27FC236}">
                <a16:creationId xmlns:a16="http://schemas.microsoft.com/office/drawing/2014/main" id="{7C8661A7-CD61-6C4E-B3D8-A5A667D40D38}"/>
              </a:ext>
            </a:extLst>
          </p:cNvPr>
          <p:cNvPicPr>
            <a:picLocks noChangeAspect="1"/>
          </p:cNvPicPr>
          <p:nvPr/>
        </p:nvPicPr>
        <p:blipFill rotWithShape="1">
          <a:blip r:embed="rId6"/>
          <a:srcRect l="22663" r="19067"/>
          <a:stretch/>
        </p:blipFill>
        <p:spPr>
          <a:xfrm>
            <a:off x="4583745" y="2430243"/>
            <a:ext cx="2753443" cy="2880000"/>
          </a:xfrm>
          <a:prstGeom prst="rect">
            <a:avLst/>
          </a:prstGeom>
        </p:spPr>
      </p:pic>
      <p:pic>
        <p:nvPicPr>
          <p:cNvPr id="10" name="Picture 9">
            <a:extLst>
              <a:ext uri="{FF2B5EF4-FFF2-40B4-BE49-F238E27FC236}">
                <a16:creationId xmlns:a16="http://schemas.microsoft.com/office/drawing/2014/main" id="{FFC5ADE9-1213-8D4E-8654-255064CE1D03}"/>
              </a:ext>
            </a:extLst>
          </p:cNvPr>
          <p:cNvPicPr>
            <a:picLocks noChangeAspect="1"/>
          </p:cNvPicPr>
          <p:nvPr/>
        </p:nvPicPr>
        <p:blipFill rotWithShape="1">
          <a:blip r:embed="rId7"/>
          <a:srcRect r="13183"/>
          <a:stretch/>
        </p:blipFill>
        <p:spPr>
          <a:xfrm>
            <a:off x="6568370" y="6143998"/>
            <a:ext cx="2674201" cy="2340000"/>
          </a:xfrm>
          <a:prstGeom prst="rect">
            <a:avLst/>
          </a:prstGeom>
        </p:spPr>
      </p:pic>
      <p:pic>
        <p:nvPicPr>
          <p:cNvPr id="11" name="Picture 10">
            <a:extLst>
              <a:ext uri="{FF2B5EF4-FFF2-40B4-BE49-F238E27FC236}">
                <a16:creationId xmlns:a16="http://schemas.microsoft.com/office/drawing/2014/main" id="{AA3A6D61-E17E-374B-BB06-43968F2EA64A}"/>
              </a:ext>
            </a:extLst>
          </p:cNvPr>
          <p:cNvPicPr>
            <a:picLocks noChangeAspect="1"/>
          </p:cNvPicPr>
          <p:nvPr/>
        </p:nvPicPr>
        <p:blipFill rotWithShape="1">
          <a:blip r:embed="rId8"/>
          <a:srcRect r="13183"/>
          <a:stretch/>
        </p:blipFill>
        <p:spPr>
          <a:xfrm>
            <a:off x="8583868" y="2430243"/>
            <a:ext cx="3291324" cy="2880000"/>
          </a:xfrm>
          <a:prstGeom prst="rect">
            <a:avLst/>
          </a:prstGeom>
        </p:spPr>
      </p:pic>
      <p:pic>
        <p:nvPicPr>
          <p:cNvPr id="12" name="Picture 11">
            <a:extLst>
              <a:ext uri="{FF2B5EF4-FFF2-40B4-BE49-F238E27FC236}">
                <a16:creationId xmlns:a16="http://schemas.microsoft.com/office/drawing/2014/main" id="{C836F749-4A68-C24F-A57A-97711AF4C89D}"/>
              </a:ext>
            </a:extLst>
          </p:cNvPr>
          <p:cNvPicPr>
            <a:picLocks noChangeAspect="1"/>
          </p:cNvPicPr>
          <p:nvPr/>
        </p:nvPicPr>
        <p:blipFill rotWithShape="1">
          <a:blip r:embed="rId9"/>
          <a:srcRect r="14474"/>
          <a:stretch/>
        </p:blipFill>
        <p:spPr>
          <a:xfrm>
            <a:off x="94685" y="2430243"/>
            <a:ext cx="3242379" cy="2880000"/>
          </a:xfrm>
          <a:prstGeom prst="rect">
            <a:avLst/>
          </a:prstGeom>
        </p:spPr>
      </p:pic>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10"/>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11"/>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AU</a:t>
            </a:r>
          </a:p>
        </p:txBody>
      </p:sp>
    </p:spTree>
    <p:extLst>
      <p:ext uri="{BB962C8B-B14F-4D97-AF65-F5344CB8AC3E}">
        <p14:creationId xmlns:p14="http://schemas.microsoft.com/office/powerpoint/2010/main" val="16404480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We can notice that the only ones that have a percentage of over 50% are music, theater, and film &amp; video. There are some sub-categories that have 100% of success even though their overall categories are not successful</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pic>
        <p:nvPicPr>
          <p:cNvPr id="3" name="Picture 2">
            <a:extLst>
              <a:ext uri="{FF2B5EF4-FFF2-40B4-BE49-F238E27FC236}">
                <a16:creationId xmlns:a16="http://schemas.microsoft.com/office/drawing/2014/main" id="{BDCB5634-DD37-884D-AFE2-E1A07A2B531D}"/>
              </a:ext>
            </a:extLst>
          </p:cNvPr>
          <p:cNvPicPr>
            <a:picLocks noChangeAspect="1"/>
          </p:cNvPicPr>
          <p:nvPr/>
        </p:nvPicPr>
        <p:blipFill>
          <a:blip r:embed="rId3"/>
          <a:stretch>
            <a:fillRect/>
          </a:stretch>
        </p:blipFill>
        <p:spPr>
          <a:xfrm>
            <a:off x="94685" y="2431140"/>
            <a:ext cx="9996666" cy="6009076"/>
          </a:xfrm>
          <a:prstGeom prst="rect">
            <a:avLst/>
          </a:prstGeom>
        </p:spPr>
      </p:pic>
      <p:sp>
        <p:nvSpPr>
          <p:cNvPr id="4" name="Rectangle 3">
            <a:extLst>
              <a:ext uri="{FF2B5EF4-FFF2-40B4-BE49-F238E27FC236}">
                <a16:creationId xmlns:a16="http://schemas.microsoft.com/office/drawing/2014/main" id="{ECCCF069-0507-C246-8BDC-15E44FA34360}"/>
              </a:ext>
            </a:extLst>
          </p:cNvPr>
          <p:cNvSpPr/>
          <p:nvPr/>
        </p:nvSpPr>
        <p:spPr>
          <a:xfrm>
            <a:off x="6043443" y="5455310"/>
            <a:ext cx="704537" cy="914400"/>
          </a:xfrm>
          <a:prstGeom prst="rect">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72D001F-B8D4-C64C-ABFE-F7835A2EB034}"/>
              </a:ext>
            </a:extLst>
          </p:cNvPr>
          <p:cNvSpPr/>
          <p:nvPr/>
        </p:nvSpPr>
        <p:spPr>
          <a:xfrm>
            <a:off x="5101563" y="5367869"/>
            <a:ext cx="704537" cy="914400"/>
          </a:xfrm>
          <a:prstGeom prst="rect">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4E17F0B-98B6-204C-97BE-AAF47ED0238E}"/>
              </a:ext>
            </a:extLst>
          </p:cNvPr>
          <p:cNvSpPr/>
          <p:nvPr/>
        </p:nvSpPr>
        <p:spPr>
          <a:xfrm>
            <a:off x="3170330" y="4856149"/>
            <a:ext cx="704537" cy="1426120"/>
          </a:xfrm>
          <a:prstGeom prst="rect">
            <a:avLst/>
          </a:prstGeom>
          <a:noFill/>
          <a:ln w="19050">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Elbow Connector 5">
            <a:extLst>
              <a:ext uri="{FF2B5EF4-FFF2-40B4-BE49-F238E27FC236}">
                <a16:creationId xmlns:a16="http://schemas.microsoft.com/office/drawing/2014/main" id="{AB68718F-83C7-A147-AD7C-AD924C512606}"/>
              </a:ext>
            </a:extLst>
          </p:cNvPr>
          <p:cNvCxnSpPr>
            <a:cxnSpLocks/>
          </p:cNvCxnSpPr>
          <p:nvPr/>
        </p:nvCxnSpPr>
        <p:spPr>
          <a:xfrm flipV="1">
            <a:off x="3874867" y="2636520"/>
            <a:ext cx="6366413" cy="2219630"/>
          </a:xfrm>
          <a:prstGeom prst="bentConnector3">
            <a:avLst>
              <a:gd name="adj1" fmla="val -11042"/>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18" name="Elbow Connector 17">
            <a:extLst>
              <a:ext uri="{FF2B5EF4-FFF2-40B4-BE49-F238E27FC236}">
                <a16:creationId xmlns:a16="http://schemas.microsoft.com/office/drawing/2014/main" id="{5EE2E033-B95A-C840-AE62-9797C3D2E512}"/>
              </a:ext>
            </a:extLst>
          </p:cNvPr>
          <p:cNvCxnSpPr/>
          <p:nvPr/>
        </p:nvCxnSpPr>
        <p:spPr>
          <a:xfrm flipV="1">
            <a:off x="5101563" y="3329981"/>
            <a:ext cx="5166135" cy="2037888"/>
          </a:xfrm>
          <a:prstGeom prst="bentConnector3">
            <a:avLst>
              <a:gd name="adj1" fmla="val 145"/>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cxnSp>
        <p:nvCxnSpPr>
          <p:cNvPr id="21" name="Elbow Connector 20">
            <a:extLst>
              <a:ext uri="{FF2B5EF4-FFF2-40B4-BE49-F238E27FC236}">
                <a16:creationId xmlns:a16="http://schemas.microsoft.com/office/drawing/2014/main" id="{0D884E1D-FA97-C349-B4AB-0956349F40EA}"/>
              </a:ext>
            </a:extLst>
          </p:cNvPr>
          <p:cNvCxnSpPr/>
          <p:nvPr/>
        </p:nvCxnSpPr>
        <p:spPr>
          <a:xfrm>
            <a:off x="6043443" y="5455310"/>
            <a:ext cx="4197837" cy="2016249"/>
          </a:xfrm>
          <a:prstGeom prst="bentConnector3">
            <a:avLst>
              <a:gd name="adj1" fmla="val 263"/>
            </a:avLst>
          </a:prstGeom>
          <a:ln>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25" name="TextBox 24">
            <a:extLst>
              <a:ext uri="{FF2B5EF4-FFF2-40B4-BE49-F238E27FC236}">
                <a16:creationId xmlns:a16="http://schemas.microsoft.com/office/drawing/2014/main" id="{CB6D3331-9F52-4545-8E30-9D9E70B41967}"/>
              </a:ext>
            </a:extLst>
          </p:cNvPr>
          <p:cNvSpPr txBox="1"/>
          <p:nvPr/>
        </p:nvSpPr>
        <p:spPr>
          <a:xfrm>
            <a:off x="10267698" y="2459246"/>
            <a:ext cx="1634742" cy="369332"/>
          </a:xfrm>
          <a:prstGeom prst="rect">
            <a:avLst/>
          </a:prstGeom>
          <a:noFill/>
        </p:spPr>
        <p:txBody>
          <a:bodyPr wrap="square" rtlCol="0">
            <a:spAutoFit/>
          </a:bodyPr>
          <a:lstStyle/>
          <a:p>
            <a:pPr marL="12700" lvl="1"/>
            <a:r>
              <a:rPr lang="en-US" b="1" dirty="0"/>
              <a:t>Documentary</a:t>
            </a:r>
          </a:p>
        </p:txBody>
      </p:sp>
      <p:sp>
        <p:nvSpPr>
          <p:cNvPr id="26" name="TextBox 25">
            <a:extLst>
              <a:ext uri="{FF2B5EF4-FFF2-40B4-BE49-F238E27FC236}">
                <a16:creationId xmlns:a16="http://schemas.microsoft.com/office/drawing/2014/main" id="{B47D6744-DA7A-8B4D-B82D-1C563B6806E3}"/>
              </a:ext>
            </a:extLst>
          </p:cNvPr>
          <p:cNvSpPr txBox="1"/>
          <p:nvPr/>
        </p:nvSpPr>
        <p:spPr>
          <a:xfrm>
            <a:off x="10304145" y="3145315"/>
            <a:ext cx="1793169" cy="369332"/>
          </a:xfrm>
          <a:prstGeom prst="rect">
            <a:avLst/>
          </a:prstGeom>
          <a:noFill/>
        </p:spPr>
        <p:txBody>
          <a:bodyPr wrap="square" rtlCol="0">
            <a:spAutoFit/>
          </a:bodyPr>
          <a:lstStyle/>
          <a:p>
            <a:pPr marL="12700" lvl="1"/>
            <a:r>
              <a:rPr lang="en-US" b="1" dirty="0"/>
              <a:t>Tabletop games</a:t>
            </a:r>
          </a:p>
        </p:txBody>
      </p:sp>
      <p:sp>
        <p:nvSpPr>
          <p:cNvPr id="27" name="TextBox 26">
            <a:extLst>
              <a:ext uri="{FF2B5EF4-FFF2-40B4-BE49-F238E27FC236}">
                <a16:creationId xmlns:a16="http://schemas.microsoft.com/office/drawing/2014/main" id="{68C32C48-526F-7E4A-B051-612BEB8678C4}"/>
              </a:ext>
            </a:extLst>
          </p:cNvPr>
          <p:cNvSpPr txBox="1"/>
          <p:nvPr/>
        </p:nvSpPr>
        <p:spPr>
          <a:xfrm>
            <a:off x="10267698" y="7286893"/>
            <a:ext cx="1793169" cy="369332"/>
          </a:xfrm>
          <a:prstGeom prst="rect">
            <a:avLst/>
          </a:prstGeom>
          <a:noFill/>
        </p:spPr>
        <p:txBody>
          <a:bodyPr wrap="square" rtlCol="0">
            <a:spAutoFit/>
          </a:bodyPr>
          <a:lstStyle/>
          <a:p>
            <a:pPr marL="12700" lvl="1"/>
            <a:r>
              <a:rPr lang="en-US" b="1" dirty="0"/>
              <a:t>Hardware</a:t>
            </a:r>
          </a:p>
        </p:txBody>
      </p:sp>
    </p:spTree>
    <p:extLst>
      <p:ext uri="{BB962C8B-B14F-4D97-AF65-F5344CB8AC3E}">
        <p14:creationId xmlns:p14="http://schemas.microsoft.com/office/powerpoint/2010/main" val="30861661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The first graph we can see that the successful line is higher than the others in the first half of the year, but it is in tight competition with the failed line in the second half. For further insights, we are only to dig into the years from 2014 to 2016</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8" name="Rectangle 19">
            <a:extLst>
              <a:ext uri="{FF2B5EF4-FFF2-40B4-BE49-F238E27FC236}">
                <a16:creationId xmlns:a16="http://schemas.microsoft.com/office/drawing/2014/main" id="{CBEB1CDF-FD27-3F44-A44D-F804E00BF31C}"/>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Instructions</a:t>
            </a:r>
          </a:p>
        </p:txBody>
      </p:sp>
      <p:sp>
        <p:nvSpPr>
          <p:cNvPr id="29" name="Rectangle 19">
            <a:extLst>
              <a:ext uri="{FF2B5EF4-FFF2-40B4-BE49-F238E27FC236}">
                <a16:creationId xmlns:a16="http://schemas.microsoft.com/office/drawing/2014/main" id="{D24BFD8C-91BE-A648-89F4-63CD3C1D4302}"/>
              </a:ext>
            </a:extLst>
          </p:cNvPr>
          <p:cNvSpPr>
            <a:spLocks noChangeArrowheads="1"/>
          </p:cNvSpPr>
          <p:nvPr/>
        </p:nvSpPr>
        <p:spPr bwMode="gray">
          <a:xfrm>
            <a:off x="336858" y="2387897"/>
            <a:ext cx="2729263"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1</a:t>
            </a:r>
          </a:p>
        </p:txBody>
      </p:sp>
      <p:sp>
        <p:nvSpPr>
          <p:cNvPr id="30" name="Rectangle 20">
            <a:extLst>
              <a:ext uri="{FF2B5EF4-FFF2-40B4-BE49-F238E27FC236}">
                <a16:creationId xmlns:a16="http://schemas.microsoft.com/office/drawing/2014/main" id="{1D76633D-6B50-AE47-A092-C4842C78860C}"/>
              </a:ext>
            </a:extLst>
          </p:cNvPr>
          <p:cNvSpPr>
            <a:spLocks noChangeArrowheads="1"/>
          </p:cNvSpPr>
          <p:nvPr/>
        </p:nvSpPr>
        <p:spPr bwMode="gray">
          <a:xfrm>
            <a:off x="3218399"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2</a:t>
            </a:r>
          </a:p>
        </p:txBody>
      </p:sp>
      <p:sp>
        <p:nvSpPr>
          <p:cNvPr id="31" name="Rectangle 21">
            <a:extLst>
              <a:ext uri="{FF2B5EF4-FFF2-40B4-BE49-F238E27FC236}">
                <a16:creationId xmlns:a16="http://schemas.microsoft.com/office/drawing/2014/main" id="{7B784304-5457-A046-87ED-099434679921}"/>
              </a:ext>
            </a:extLst>
          </p:cNvPr>
          <p:cNvSpPr>
            <a:spLocks noChangeArrowheads="1"/>
          </p:cNvSpPr>
          <p:nvPr/>
        </p:nvSpPr>
        <p:spPr bwMode="gray">
          <a:xfrm>
            <a:off x="6102323"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3</a:t>
            </a:r>
          </a:p>
        </p:txBody>
      </p:sp>
      <p:sp>
        <p:nvSpPr>
          <p:cNvPr id="32" name="Rectangle 22">
            <a:extLst>
              <a:ext uri="{FF2B5EF4-FFF2-40B4-BE49-F238E27FC236}">
                <a16:creationId xmlns:a16="http://schemas.microsoft.com/office/drawing/2014/main" id="{68B24E9B-8E8F-2F42-9DF0-B9731465DB9D}"/>
              </a:ext>
            </a:extLst>
          </p:cNvPr>
          <p:cNvSpPr>
            <a:spLocks noChangeArrowheads="1"/>
          </p:cNvSpPr>
          <p:nvPr/>
        </p:nvSpPr>
        <p:spPr bwMode="gray">
          <a:xfrm>
            <a:off x="8986248"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Bonus</a:t>
            </a:r>
          </a:p>
        </p:txBody>
      </p:sp>
      <p:pic>
        <p:nvPicPr>
          <p:cNvPr id="4" name="Picture 3">
            <a:extLst>
              <a:ext uri="{FF2B5EF4-FFF2-40B4-BE49-F238E27FC236}">
                <a16:creationId xmlns:a16="http://schemas.microsoft.com/office/drawing/2014/main" id="{C0D9C6D2-91E6-F548-90A2-D026A47F2C17}"/>
              </a:ext>
            </a:extLst>
          </p:cNvPr>
          <p:cNvPicPr>
            <a:picLocks noChangeAspect="1"/>
          </p:cNvPicPr>
          <p:nvPr/>
        </p:nvPicPr>
        <p:blipFill rotWithShape="1">
          <a:blip r:embed="rId3"/>
          <a:srcRect l="1" r="19263"/>
          <a:stretch/>
        </p:blipFill>
        <p:spPr>
          <a:xfrm>
            <a:off x="305614" y="4354259"/>
            <a:ext cx="5521013" cy="4038693"/>
          </a:xfrm>
          <a:prstGeom prst="rect">
            <a:avLst/>
          </a:prstGeom>
        </p:spPr>
      </p:pic>
      <p:pic>
        <p:nvPicPr>
          <p:cNvPr id="10" name="Picture 9">
            <a:extLst>
              <a:ext uri="{FF2B5EF4-FFF2-40B4-BE49-F238E27FC236}">
                <a16:creationId xmlns:a16="http://schemas.microsoft.com/office/drawing/2014/main" id="{24C7943D-9447-C741-9CA2-24E86C3C1B10}"/>
              </a:ext>
            </a:extLst>
          </p:cNvPr>
          <p:cNvPicPr>
            <a:picLocks noChangeAspect="1"/>
          </p:cNvPicPr>
          <p:nvPr/>
        </p:nvPicPr>
        <p:blipFill rotWithShape="1">
          <a:blip r:embed="rId4"/>
          <a:srcRect r="14187"/>
          <a:stretch/>
        </p:blipFill>
        <p:spPr>
          <a:xfrm>
            <a:off x="6114109" y="4373355"/>
            <a:ext cx="5699828" cy="4000500"/>
          </a:xfrm>
          <a:prstGeom prst="rect">
            <a:avLst/>
          </a:prstGeom>
        </p:spPr>
      </p:pic>
      <p:grpSp>
        <p:nvGrpSpPr>
          <p:cNvPr id="20" name="Group 19">
            <a:extLst>
              <a:ext uri="{FF2B5EF4-FFF2-40B4-BE49-F238E27FC236}">
                <a16:creationId xmlns:a16="http://schemas.microsoft.com/office/drawing/2014/main" id="{78F62E78-35F0-C54D-B9DC-3D1EFF656300}"/>
              </a:ext>
            </a:extLst>
          </p:cNvPr>
          <p:cNvGrpSpPr/>
          <p:nvPr/>
        </p:nvGrpSpPr>
        <p:grpSpPr>
          <a:xfrm>
            <a:off x="336858" y="3240221"/>
            <a:ext cx="2462122" cy="1082109"/>
            <a:chOff x="1809878" y="1356812"/>
            <a:chExt cx="2462122" cy="1082109"/>
          </a:xfrm>
        </p:grpSpPr>
        <p:pic>
          <p:nvPicPr>
            <p:cNvPr id="22" name="Picture 21">
              <a:extLst>
                <a:ext uri="{FF2B5EF4-FFF2-40B4-BE49-F238E27FC236}">
                  <a16:creationId xmlns:a16="http://schemas.microsoft.com/office/drawing/2014/main" id="{7E4640EE-91DF-B84D-AEE6-0642E6803137}"/>
                </a:ext>
              </a:extLst>
            </p:cNvPr>
            <p:cNvPicPr>
              <a:picLocks noChangeAspect="1"/>
            </p:cNvPicPr>
            <p:nvPr/>
          </p:nvPicPr>
          <p:blipFill rotWithShape="1">
            <a:blip r:embed="rId5"/>
            <a:srcRect l="87323" t="41558" r="1586" b="46054"/>
            <a:stretch/>
          </p:blipFill>
          <p:spPr>
            <a:xfrm>
              <a:off x="1809878" y="1356812"/>
              <a:ext cx="1272809" cy="883023"/>
            </a:xfrm>
            <a:prstGeom prst="rect">
              <a:avLst/>
            </a:prstGeom>
          </p:spPr>
        </p:pic>
        <p:pic>
          <p:nvPicPr>
            <p:cNvPr id="23" name="Picture 22">
              <a:extLst>
                <a:ext uri="{FF2B5EF4-FFF2-40B4-BE49-F238E27FC236}">
                  <a16:creationId xmlns:a16="http://schemas.microsoft.com/office/drawing/2014/main" id="{AE00F306-C537-6341-9940-C1EAF312163D}"/>
                </a:ext>
              </a:extLst>
            </p:cNvPr>
            <p:cNvPicPr>
              <a:picLocks noChangeAspect="1"/>
            </p:cNvPicPr>
            <p:nvPr/>
          </p:nvPicPr>
          <p:blipFill rotWithShape="1">
            <a:blip r:embed="rId6"/>
            <a:srcRect l="87323" t="54823" r="2805" b="31977"/>
            <a:stretch/>
          </p:blipFill>
          <p:spPr>
            <a:xfrm>
              <a:off x="3139100" y="1497992"/>
              <a:ext cx="1132900" cy="940929"/>
            </a:xfrm>
            <a:prstGeom prst="rect">
              <a:avLst/>
            </a:prstGeom>
          </p:spPr>
        </p:pic>
      </p:grpSp>
    </p:spTree>
    <p:extLst>
      <p:ext uri="{BB962C8B-B14F-4D97-AF65-F5344CB8AC3E}">
        <p14:creationId xmlns:p14="http://schemas.microsoft.com/office/powerpoint/2010/main" val="2675294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In general, the months with the best results are between April and September. The worst results are between September and November. There are more campaigns around May and October</a:t>
            </a:r>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Theater</a:t>
            </a:r>
          </a:p>
        </p:txBody>
      </p:sp>
      <p:grpSp>
        <p:nvGrpSpPr>
          <p:cNvPr id="21" name="Group 20">
            <a:extLst>
              <a:ext uri="{FF2B5EF4-FFF2-40B4-BE49-F238E27FC236}">
                <a16:creationId xmlns:a16="http://schemas.microsoft.com/office/drawing/2014/main" id="{53ABEF2D-A74A-1B42-BC60-51F083F160DC}"/>
              </a:ext>
            </a:extLst>
          </p:cNvPr>
          <p:cNvGrpSpPr/>
          <p:nvPr/>
        </p:nvGrpSpPr>
        <p:grpSpPr>
          <a:xfrm>
            <a:off x="583120" y="2458617"/>
            <a:ext cx="11025761" cy="6591087"/>
            <a:chOff x="619100" y="2458617"/>
            <a:chExt cx="11025761" cy="6591087"/>
          </a:xfrm>
        </p:grpSpPr>
        <p:pic>
          <p:nvPicPr>
            <p:cNvPr id="4" name="Picture 3">
              <a:extLst>
                <a:ext uri="{FF2B5EF4-FFF2-40B4-BE49-F238E27FC236}">
                  <a16:creationId xmlns:a16="http://schemas.microsoft.com/office/drawing/2014/main" id="{DBF5329A-AA43-0E46-A511-6F3332BB6DF1}"/>
                </a:ext>
              </a:extLst>
            </p:cNvPr>
            <p:cNvPicPr>
              <a:picLocks/>
            </p:cNvPicPr>
            <p:nvPr/>
          </p:nvPicPr>
          <p:blipFill rotWithShape="1">
            <a:blip r:embed="rId5"/>
            <a:srcRect r="14144"/>
            <a:stretch/>
          </p:blipFill>
          <p:spPr>
            <a:xfrm>
              <a:off x="619100" y="2458617"/>
              <a:ext cx="5040000" cy="3240000"/>
            </a:xfrm>
            <a:prstGeom prst="rect">
              <a:avLst/>
            </a:prstGeom>
          </p:spPr>
        </p:pic>
        <p:pic>
          <p:nvPicPr>
            <p:cNvPr id="13" name="Picture 12">
              <a:extLst>
                <a:ext uri="{FF2B5EF4-FFF2-40B4-BE49-F238E27FC236}">
                  <a16:creationId xmlns:a16="http://schemas.microsoft.com/office/drawing/2014/main" id="{C6B8E532-7BD3-9245-BC2C-5C0AA1EE9006}"/>
                </a:ext>
              </a:extLst>
            </p:cNvPr>
            <p:cNvPicPr>
              <a:picLocks/>
            </p:cNvPicPr>
            <p:nvPr/>
          </p:nvPicPr>
          <p:blipFill rotWithShape="1">
            <a:blip r:embed="rId6"/>
            <a:srcRect r="14953"/>
            <a:stretch/>
          </p:blipFill>
          <p:spPr>
            <a:xfrm>
              <a:off x="6604861" y="2458617"/>
              <a:ext cx="5040000" cy="3240000"/>
            </a:xfrm>
            <a:prstGeom prst="rect">
              <a:avLst/>
            </a:prstGeom>
          </p:spPr>
        </p:pic>
        <p:pic>
          <p:nvPicPr>
            <p:cNvPr id="14" name="Picture 13">
              <a:extLst>
                <a:ext uri="{FF2B5EF4-FFF2-40B4-BE49-F238E27FC236}">
                  <a16:creationId xmlns:a16="http://schemas.microsoft.com/office/drawing/2014/main" id="{8F0B1903-6A26-FF48-9E1F-A859BA6CDDB3}"/>
                </a:ext>
              </a:extLst>
            </p:cNvPr>
            <p:cNvPicPr>
              <a:picLocks/>
            </p:cNvPicPr>
            <p:nvPr/>
          </p:nvPicPr>
          <p:blipFill rotWithShape="1">
            <a:blip r:embed="rId7"/>
            <a:srcRect r="17172"/>
            <a:stretch/>
          </p:blipFill>
          <p:spPr>
            <a:xfrm>
              <a:off x="619100" y="5809704"/>
              <a:ext cx="5040000" cy="3240000"/>
            </a:xfrm>
            <a:prstGeom prst="rect">
              <a:avLst/>
            </a:prstGeom>
          </p:spPr>
        </p:pic>
        <p:pic>
          <p:nvPicPr>
            <p:cNvPr id="20" name="Picture 19">
              <a:extLst>
                <a:ext uri="{FF2B5EF4-FFF2-40B4-BE49-F238E27FC236}">
                  <a16:creationId xmlns:a16="http://schemas.microsoft.com/office/drawing/2014/main" id="{BF61C86E-4BB8-6A4B-B6FF-141152D3805B}"/>
                </a:ext>
              </a:extLst>
            </p:cNvPr>
            <p:cNvPicPr>
              <a:picLocks/>
            </p:cNvPicPr>
            <p:nvPr/>
          </p:nvPicPr>
          <p:blipFill rotWithShape="1">
            <a:blip r:embed="rId8"/>
            <a:srcRect r="15452"/>
            <a:stretch/>
          </p:blipFill>
          <p:spPr>
            <a:xfrm>
              <a:off x="6604861" y="5809704"/>
              <a:ext cx="5040000" cy="3240000"/>
            </a:xfrm>
            <a:prstGeom prst="rect">
              <a:avLst/>
            </a:prstGeom>
          </p:spPr>
        </p:pic>
      </p:grpSp>
    </p:spTree>
    <p:extLst>
      <p:ext uri="{BB962C8B-B14F-4D97-AF65-F5344CB8AC3E}">
        <p14:creationId xmlns:p14="http://schemas.microsoft.com/office/powerpoint/2010/main" val="3383901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In general, the months with the best results are almost all with the exception of August, September, and October. The worst results are between September and November. All the years have similar performance for music</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Music</a:t>
            </a:r>
          </a:p>
        </p:txBody>
      </p:sp>
      <p:grpSp>
        <p:nvGrpSpPr>
          <p:cNvPr id="7" name="Group 6">
            <a:extLst>
              <a:ext uri="{FF2B5EF4-FFF2-40B4-BE49-F238E27FC236}">
                <a16:creationId xmlns:a16="http://schemas.microsoft.com/office/drawing/2014/main" id="{CD96443D-E8C2-D942-B0EE-AF2B8FFFE313}"/>
              </a:ext>
            </a:extLst>
          </p:cNvPr>
          <p:cNvGrpSpPr/>
          <p:nvPr/>
        </p:nvGrpSpPr>
        <p:grpSpPr>
          <a:xfrm>
            <a:off x="577876" y="2479144"/>
            <a:ext cx="11036249" cy="6582470"/>
            <a:chOff x="370749" y="2479144"/>
            <a:chExt cx="11036249" cy="6582470"/>
          </a:xfrm>
        </p:grpSpPr>
        <p:pic>
          <p:nvPicPr>
            <p:cNvPr id="3" name="Picture 2">
              <a:extLst>
                <a:ext uri="{FF2B5EF4-FFF2-40B4-BE49-F238E27FC236}">
                  <a16:creationId xmlns:a16="http://schemas.microsoft.com/office/drawing/2014/main" id="{0BA24288-6275-5346-808D-644A6610B750}"/>
                </a:ext>
              </a:extLst>
            </p:cNvPr>
            <p:cNvPicPr>
              <a:picLocks/>
            </p:cNvPicPr>
            <p:nvPr/>
          </p:nvPicPr>
          <p:blipFill rotWithShape="1">
            <a:blip r:embed="rId5"/>
            <a:srcRect r="15205"/>
            <a:stretch/>
          </p:blipFill>
          <p:spPr>
            <a:xfrm>
              <a:off x="370749" y="2479144"/>
              <a:ext cx="5040000" cy="3240000"/>
            </a:xfrm>
            <a:prstGeom prst="rect">
              <a:avLst/>
            </a:prstGeom>
          </p:spPr>
        </p:pic>
        <p:pic>
          <p:nvPicPr>
            <p:cNvPr id="4" name="Picture 3">
              <a:extLst>
                <a:ext uri="{FF2B5EF4-FFF2-40B4-BE49-F238E27FC236}">
                  <a16:creationId xmlns:a16="http://schemas.microsoft.com/office/drawing/2014/main" id="{4A87065E-BFB9-4F47-B273-942D8E23A0DD}"/>
                </a:ext>
              </a:extLst>
            </p:cNvPr>
            <p:cNvPicPr>
              <a:picLocks/>
            </p:cNvPicPr>
            <p:nvPr/>
          </p:nvPicPr>
          <p:blipFill rotWithShape="1">
            <a:blip r:embed="rId6"/>
            <a:srcRect r="17695"/>
            <a:stretch/>
          </p:blipFill>
          <p:spPr>
            <a:xfrm>
              <a:off x="6366998" y="2479144"/>
              <a:ext cx="5040000" cy="3240000"/>
            </a:xfrm>
            <a:prstGeom prst="rect">
              <a:avLst/>
            </a:prstGeom>
          </p:spPr>
        </p:pic>
        <p:pic>
          <p:nvPicPr>
            <p:cNvPr id="5" name="Picture 4">
              <a:extLst>
                <a:ext uri="{FF2B5EF4-FFF2-40B4-BE49-F238E27FC236}">
                  <a16:creationId xmlns:a16="http://schemas.microsoft.com/office/drawing/2014/main" id="{F54ECE82-BAF3-A942-B771-3EEC182F1A42}"/>
                </a:ext>
              </a:extLst>
            </p:cNvPr>
            <p:cNvPicPr>
              <a:picLocks/>
            </p:cNvPicPr>
            <p:nvPr/>
          </p:nvPicPr>
          <p:blipFill rotWithShape="1">
            <a:blip r:embed="rId7"/>
            <a:srcRect r="14446"/>
            <a:stretch/>
          </p:blipFill>
          <p:spPr>
            <a:xfrm>
              <a:off x="370749" y="5821614"/>
              <a:ext cx="5040000" cy="3240000"/>
            </a:xfrm>
            <a:prstGeom prst="rect">
              <a:avLst/>
            </a:prstGeom>
          </p:spPr>
        </p:pic>
        <p:pic>
          <p:nvPicPr>
            <p:cNvPr id="6" name="Picture 5">
              <a:extLst>
                <a:ext uri="{FF2B5EF4-FFF2-40B4-BE49-F238E27FC236}">
                  <a16:creationId xmlns:a16="http://schemas.microsoft.com/office/drawing/2014/main" id="{8D2007B0-4058-884E-AD66-24D1FA55F02E}"/>
                </a:ext>
              </a:extLst>
            </p:cNvPr>
            <p:cNvPicPr>
              <a:picLocks/>
            </p:cNvPicPr>
            <p:nvPr/>
          </p:nvPicPr>
          <p:blipFill rotWithShape="1">
            <a:blip r:embed="rId8"/>
            <a:srcRect r="16711"/>
            <a:stretch/>
          </p:blipFill>
          <p:spPr>
            <a:xfrm>
              <a:off x="6366998" y="5821614"/>
              <a:ext cx="5040000" cy="3240000"/>
            </a:xfrm>
            <a:prstGeom prst="rect">
              <a:avLst/>
            </a:prstGeom>
          </p:spPr>
        </p:pic>
      </p:grpSp>
    </p:spTree>
    <p:extLst>
      <p:ext uri="{BB962C8B-B14F-4D97-AF65-F5344CB8AC3E}">
        <p14:creationId xmlns:p14="http://schemas.microsoft.com/office/powerpoint/2010/main" val="27502935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All the lines are in tight competition. As we already see in the previous analysis the only sub-category that represents the successful line is hardware. April and November are the points at which the successful line has its highest peaks and the failed line its lowest</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Tech</a:t>
            </a:r>
          </a:p>
        </p:txBody>
      </p:sp>
      <p:grpSp>
        <p:nvGrpSpPr>
          <p:cNvPr id="7" name="Group 6">
            <a:extLst>
              <a:ext uri="{FF2B5EF4-FFF2-40B4-BE49-F238E27FC236}">
                <a16:creationId xmlns:a16="http://schemas.microsoft.com/office/drawing/2014/main" id="{010E0C1F-7A94-7E46-9EBF-6669CB9C0B6B}"/>
              </a:ext>
            </a:extLst>
          </p:cNvPr>
          <p:cNvGrpSpPr/>
          <p:nvPr/>
        </p:nvGrpSpPr>
        <p:grpSpPr>
          <a:xfrm>
            <a:off x="722731" y="2479144"/>
            <a:ext cx="10746539" cy="6544251"/>
            <a:chOff x="268555" y="2479144"/>
            <a:chExt cx="10746539" cy="6544251"/>
          </a:xfrm>
        </p:grpSpPr>
        <p:pic>
          <p:nvPicPr>
            <p:cNvPr id="4" name="Picture 3">
              <a:extLst>
                <a:ext uri="{FF2B5EF4-FFF2-40B4-BE49-F238E27FC236}">
                  <a16:creationId xmlns:a16="http://schemas.microsoft.com/office/drawing/2014/main" id="{0F45C980-D4F2-8B42-9843-DD9692305DFC}"/>
                </a:ext>
              </a:extLst>
            </p:cNvPr>
            <p:cNvPicPr>
              <a:picLocks/>
            </p:cNvPicPr>
            <p:nvPr/>
          </p:nvPicPr>
          <p:blipFill rotWithShape="1">
            <a:blip r:embed="rId5"/>
            <a:srcRect r="16165"/>
            <a:stretch/>
          </p:blipFill>
          <p:spPr>
            <a:xfrm>
              <a:off x="268555" y="2479144"/>
              <a:ext cx="5040000" cy="3240000"/>
            </a:xfrm>
            <a:prstGeom prst="rect">
              <a:avLst/>
            </a:prstGeom>
          </p:spPr>
        </p:pic>
        <p:pic>
          <p:nvPicPr>
            <p:cNvPr id="5" name="Picture 4">
              <a:extLst>
                <a:ext uri="{FF2B5EF4-FFF2-40B4-BE49-F238E27FC236}">
                  <a16:creationId xmlns:a16="http://schemas.microsoft.com/office/drawing/2014/main" id="{BBA362E2-A4F1-5A48-A616-58D81C34644B}"/>
                </a:ext>
              </a:extLst>
            </p:cNvPr>
            <p:cNvPicPr>
              <a:picLocks/>
            </p:cNvPicPr>
            <p:nvPr/>
          </p:nvPicPr>
          <p:blipFill rotWithShape="1">
            <a:blip r:embed="rId6"/>
            <a:srcRect r="15850"/>
            <a:stretch/>
          </p:blipFill>
          <p:spPr>
            <a:xfrm>
              <a:off x="5975094" y="2479144"/>
              <a:ext cx="5040000" cy="3240000"/>
            </a:xfrm>
            <a:prstGeom prst="rect">
              <a:avLst/>
            </a:prstGeom>
          </p:spPr>
        </p:pic>
        <p:pic>
          <p:nvPicPr>
            <p:cNvPr id="6" name="Picture 5">
              <a:extLst>
                <a:ext uri="{FF2B5EF4-FFF2-40B4-BE49-F238E27FC236}">
                  <a16:creationId xmlns:a16="http://schemas.microsoft.com/office/drawing/2014/main" id="{4BF860C2-EFFF-E643-814B-2258BA86CD7A}"/>
                </a:ext>
              </a:extLst>
            </p:cNvPr>
            <p:cNvPicPr>
              <a:picLocks/>
            </p:cNvPicPr>
            <p:nvPr/>
          </p:nvPicPr>
          <p:blipFill rotWithShape="1">
            <a:blip r:embed="rId7"/>
            <a:srcRect r="16238"/>
            <a:stretch/>
          </p:blipFill>
          <p:spPr>
            <a:xfrm>
              <a:off x="268555" y="5783395"/>
              <a:ext cx="5040000" cy="3240000"/>
            </a:xfrm>
            <a:prstGeom prst="rect">
              <a:avLst/>
            </a:prstGeom>
          </p:spPr>
        </p:pic>
        <p:pic>
          <p:nvPicPr>
            <p:cNvPr id="20" name="Picture 19">
              <a:extLst>
                <a:ext uri="{FF2B5EF4-FFF2-40B4-BE49-F238E27FC236}">
                  <a16:creationId xmlns:a16="http://schemas.microsoft.com/office/drawing/2014/main" id="{BBAC5163-736A-FD41-8D68-0926EE9669F7}"/>
                </a:ext>
              </a:extLst>
            </p:cNvPr>
            <p:cNvPicPr>
              <a:picLocks/>
            </p:cNvPicPr>
            <p:nvPr/>
          </p:nvPicPr>
          <p:blipFill rotWithShape="1">
            <a:blip r:embed="rId8"/>
            <a:srcRect r="16238"/>
            <a:stretch/>
          </p:blipFill>
          <p:spPr>
            <a:xfrm>
              <a:off x="5975094" y="5783395"/>
              <a:ext cx="5040000" cy="3240000"/>
            </a:xfrm>
            <a:prstGeom prst="rect">
              <a:avLst/>
            </a:prstGeom>
          </p:spPr>
        </p:pic>
      </p:grpSp>
    </p:spTree>
    <p:extLst>
      <p:ext uri="{BB962C8B-B14F-4D97-AF65-F5344CB8AC3E}">
        <p14:creationId xmlns:p14="http://schemas.microsoft.com/office/powerpoint/2010/main" val="21526673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Even though 2015 was not a good year for F&amp;V, in general, the results are good. Especially around March and October. The worst month is around January and July</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F&amp;V</a:t>
            </a:r>
          </a:p>
        </p:txBody>
      </p:sp>
      <p:grpSp>
        <p:nvGrpSpPr>
          <p:cNvPr id="10" name="Group 9">
            <a:extLst>
              <a:ext uri="{FF2B5EF4-FFF2-40B4-BE49-F238E27FC236}">
                <a16:creationId xmlns:a16="http://schemas.microsoft.com/office/drawing/2014/main" id="{D882D003-6D79-A245-8B39-97C7386C00CB}"/>
              </a:ext>
            </a:extLst>
          </p:cNvPr>
          <p:cNvGrpSpPr/>
          <p:nvPr/>
        </p:nvGrpSpPr>
        <p:grpSpPr>
          <a:xfrm>
            <a:off x="618353" y="2438921"/>
            <a:ext cx="10955294" cy="6587389"/>
            <a:chOff x="94684" y="2438921"/>
            <a:chExt cx="10955294" cy="6587389"/>
          </a:xfrm>
        </p:grpSpPr>
        <p:pic>
          <p:nvPicPr>
            <p:cNvPr id="3" name="Picture 2">
              <a:extLst>
                <a:ext uri="{FF2B5EF4-FFF2-40B4-BE49-F238E27FC236}">
                  <a16:creationId xmlns:a16="http://schemas.microsoft.com/office/drawing/2014/main" id="{75BD7932-E3D6-3B40-820E-DD5C738C9F4F}"/>
                </a:ext>
              </a:extLst>
            </p:cNvPr>
            <p:cNvPicPr>
              <a:picLocks/>
            </p:cNvPicPr>
            <p:nvPr/>
          </p:nvPicPr>
          <p:blipFill rotWithShape="1">
            <a:blip r:embed="rId5"/>
            <a:srcRect r="16363"/>
            <a:stretch/>
          </p:blipFill>
          <p:spPr>
            <a:xfrm>
              <a:off x="94684" y="2438921"/>
              <a:ext cx="5040000" cy="3240000"/>
            </a:xfrm>
            <a:prstGeom prst="rect">
              <a:avLst/>
            </a:prstGeom>
          </p:spPr>
        </p:pic>
        <p:pic>
          <p:nvPicPr>
            <p:cNvPr id="4" name="Picture 3">
              <a:extLst>
                <a:ext uri="{FF2B5EF4-FFF2-40B4-BE49-F238E27FC236}">
                  <a16:creationId xmlns:a16="http://schemas.microsoft.com/office/drawing/2014/main" id="{C79474F1-2BE8-994D-B270-E819C86A0827}"/>
                </a:ext>
              </a:extLst>
            </p:cNvPr>
            <p:cNvPicPr>
              <a:picLocks/>
            </p:cNvPicPr>
            <p:nvPr/>
          </p:nvPicPr>
          <p:blipFill rotWithShape="1">
            <a:blip r:embed="rId6"/>
            <a:srcRect r="16363"/>
            <a:stretch/>
          </p:blipFill>
          <p:spPr>
            <a:xfrm>
              <a:off x="6009978" y="2438921"/>
              <a:ext cx="5040000" cy="3240000"/>
            </a:xfrm>
            <a:prstGeom prst="rect">
              <a:avLst/>
            </a:prstGeom>
          </p:spPr>
        </p:pic>
        <p:pic>
          <p:nvPicPr>
            <p:cNvPr id="5" name="Picture 4">
              <a:extLst>
                <a:ext uri="{FF2B5EF4-FFF2-40B4-BE49-F238E27FC236}">
                  <a16:creationId xmlns:a16="http://schemas.microsoft.com/office/drawing/2014/main" id="{E25DD030-5645-814C-923D-535AD04FFDE3}"/>
                </a:ext>
              </a:extLst>
            </p:cNvPr>
            <p:cNvPicPr>
              <a:picLocks/>
            </p:cNvPicPr>
            <p:nvPr/>
          </p:nvPicPr>
          <p:blipFill rotWithShape="1">
            <a:blip r:embed="rId7"/>
            <a:srcRect r="14086"/>
            <a:stretch/>
          </p:blipFill>
          <p:spPr>
            <a:xfrm>
              <a:off x="94684" y="5786310"/>
              <a:ext cx="5040000" cy="3240000"/>
            </a:xfrm>
            <a:prstGeom prst="rect">
              <a:avLst/>
            </a:prstGeom>
          </p:spPr>
        </p:pic>
        <p:pic>
          <p:nvPicPr>
            <p:cNvPr id="7" name="Picture 6">
              <a:extLst>
                <a:ext uri="{FF2B5EF4-FFF2-40B4-BE49-F238E27FC236}">
                  <a16:creationId xmlns:a16="http://schemas.microsoft.com/office/drawing/2014/main" id="{39FBA92B-9BB5-EB4B-A5E1-6F06AB74E599}"/>
                </a:ext>
              </a:extLst>
            </p:cNvPr>
            <p:cNvPicPr>
              <a:picLocks/>
            </p:cNvPicPr>
            <p:nvPr/>
          </p:nvPicPr>
          <p:blipFill rotWithShape="1">
            <a:blip r:embed="rId8"/>
            <a:srcRect r="15277"/>
            <a:stretch/>
          </p:blipFill>
          <p:spPr>
            <a:xfrm>
              <a:off x="6009978" y="5786310"/>
              <a:ext cx="5040000" cy="3240000"/>
            </a:xfrm>
            <a:prstGeom prst="rect">
              <a:avLst/>
            </a:prstGeom>
          </p:spPr>
        </p:pic>
      </p:grpSp>
    </p:spTree>
    <p:extLst>
      <p:ext uri="{BB962C8B-B14F-4D97-AF65-F5344CB8AC3E}">
        <p14:creationId xmlns:p14="http://schemas.microsoft.com/office/powerpoint/2010/main" val="751324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s-ES_tradnl" sz="3200" dirty="0" err="1"/>
              <a:t>Questions</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7" name="Agenda"/>
          <p:cNvSpPr>
            <a:spLocks noGrp="1"/>
          </p:cNvSpPr>
          <p:nvPr/>
        </p:nvSpPr>
        <p:spPr bwMode="auto">
          <a:xfrm>
            <a:off x="495300" y="2527953"/>
            <a:ext cx="10966455" cy="4588052"/>
          </a:xfrm>
          <a:prstGeom prst="rect">
            <a:avLst/>
          </a:prstGeom>
          <a:noFill/>
          <a:ln w="9525">
            <a:noFill/>
            <a:miter lim="800000"/>
            <a:headEnd/>
            <a:tailEnd/>
          </a:ln>
          <a:effectLst/>
        </p:spPr>
        <p:txBody>
          <a:bodyPr vert="horz" wrap="square" lIns="46800" tIns="46800" rIns="46800" bIns="46800" numCol="1" anchor="t" anchorCtr="0" compatLnSpc="1">
            <a:prstTxWarp prst="textNoShape">
              <a:avLst/>
            </a:prstTxWarp>
            <a:spAutoFit/>
          </a:bodyPr>
          <a:lstStyle>
            <a:lvl1pPr marL="273050" indent="-273050" algn="l" defTabSz="981075" rtl="0" eaLnBrk="0" fontAlgn="base" hangingPunct="0">
              <a:spcBef>
                <a:spcPts val="1152"/>
              </a:spcBef>
              <a:spcAft>
                <a:spcPct val="0"/>
              </a:spcAft>
              <a:buClr>
                <a:schemeClr val="tx1"/>
              </a:buClr>
              <a:buFont typeface="Verdana" pitchFamily="34" charset="0"/>
              <a:buChar char="•"/>
              <a:defRPr sz="2400">
                <a:solidFill>
                  <a:schemeClr val="tx1"/>
                </a:solidFill>
                <a:latin typeface="+mn-lt"/>
                <a:ea typeface="+mn-ea"/>
                <a:cs typeface="+mn-cs"/>
              </a:defRPr>
            </a:lvl1pPr>
            <a:lvl2pPr marL="574675" indent="-119063" algn="l" defTabSz="981075" rtl="0" eaLnBrk="0" fontAlgn="base" hangingPunct="0">
              <a:spcBef>
                <a:spcPct val="20000"/>
              </a:spcBef>
              <a:spcAft>
                <a:spcPct val="0"/>
              </a:spcAft>
              <a:buClr>
                <a:schemeClr val="tx1"/>
              </a:buClr>
              <a:buChar char="-"/>
              <a:defRPr sz="2000">
                <a:solidFill>
                  <a:schemeClr val="tx1"/>
                </a:solidFill>
                <a:latin typeface="+mn-lt"/>
              </a:defRPr>
            </a:lvl2pPr>
            <a:lvl3pPr marL="1052513" indent="-287338" algn="l" defTabSz="981075" rtl="0" eaLnBrk="0" fontAlgn="base" hangingPunct="0">
              <a:spcBef>
                <a:spcPct val="20000"/>
              </a:spcBef>
              <a:spcAft>
                <a:spcPct val="0"/>
              </a:spcAft>
              <a:buClr>
                <a:schemeClr val="tx1"/>
              </a:buClr>
              <a:buFont typeface="Marlett" pitchFamily="2" charset="2"/>
              <a:buChar char="8"/>
              <a:defRPr sz="2000">
                <a:solidFill>
                  <a:schemeClr val="tx1"/>
                </a:solidFill>
                <a:latin typeface="+mn-lt"/>
              </a:defRPr>
            </a:lvl3pPr>
            <a:lvl4pPr marL="1449388" indent="-206375" algn="l" defTabSz="981075" rtl="0" eaLnBrk="0" fontAlgn="base" hangingPunct="0">
              <a:spcBef>
                <a:spcPct val="20000"/>
              </a:spcBef>
              <a:spcAft>
                <a:spcPct val="0"/>
              </a:spcAft>
              <a:buClr>
                <a:schemeClr val="tx1"/>
              </a:buClr>
              <a:buChar char="-"/>
              <a:defRPr sz="2000">
                <a:solidFill>
                  <a:schemeClr val="tx1"/>
                </a:solidFill>
                <a:latin typeface="+mn-lt"/>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SzPct val="77000"/>
            </a:pPr>
            <a:r>
              <a:rPr lang="en-US" sz="3600" b="1" dirty="0"/>
              <a:t>What are three conclusions we can make about Kickstarter campaigns given the provided data?</a:t>
            </a:r>
          </a:p>
          <a:p>
            <a:pPr>
              <a:buSzPct val="77000"/>
            </a:pPr>
            <a:endParaRPr lang="en-US" sz="3600" b="1" dirty="0"/>
          </a:p>
          <a:p>
            <a:pPr>
              <a:buSzPct val="77000"/>
            </a:pPr>
            <a:r>
              <a:rPr lang="en-US" sz="3600" b="1" dirty="0"/>
              <a:t>What are some of the limitations of this dataset?</a:t>
            </a:r>
          </a:p>
          <a:p>
            <a:pPr>
              <a:buSzPct val="77000"/>
            </a:pPr>
            <a:endParaRPr lang="en-US" sz="3600" b="1" dirty="0"/>
          </a:p>
          <a:p>
            <a:pPr algn="just">
              <a:buSzPct val="77000"/>
            </a:pPr>
            <a:r>
              <a:rPr lang="en-US" sz="3600" b="1" dirty="0"/>
              <a:t>What are some other possible tables/graphs that we could create?</a:t>
            </a:r>
            <a:endParaRPr lang="en-US" sz="4000" b="1" dirty="0"/>
          </a:p>
        </p:txBody>
      </p:sp>
    </p:spTree>
    <p:extLst>
      <p:ext uri="{BB962C8B-B14F-4D97-AF65-F5344CB8AC3E}">
        <p14:creationId xmlns:p14="http://schemas.microsoft.com/office/powerpoint/2010/main" val="25087686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s-ES_tradnl" sz="2400" dirty="0" err="1"/>
              <a:t>The</a:t>
            </a:r>
            <a:r>
              <a:rPr lang="es-ES_tradnl" sz="2400" dirty="0"/>
              <a:t> Publishing </a:t>
            </a:r>
            <a:r>
              <a:rPr lang="es-ES_tradnl" sz="2400" dirty="0" err="1"/>
              <a:t>failed</a:t>
            </a:r>
            <a:r>
              <a:rPr lang="es-ES_tradnl" sz="2400" dirty="0"/>
              <a:t> line </a:t>
            </a:r>
            <a:r>
              <a:rPr lang="es-ES_tradnl" sz="2400" dirty="0" err="1"/>
              <a:t>is</a:t>
            </a:r>
            <a:r>
              <a:rPr lang="es-ES_tradnl" sz="2400" dirty="0"/>
              <a:t> </a:t>
            </a:r>
            <a:r>
              <a:rPr lang="es-ES_tradnl" sz="2400" dirty="0" err="1"/>
              <a:t>the</a:t>
            </a:r>
            <a:r>
              <a:rPr lang="es-ES_tradnl" sz="2400" dirty="0"/>
              <a:t> </a:t>
            </a:r>
            <a:r>
              <a:rPr lang="es-ES_tradnl" sz="2400" dirty="0" err="1"/>
              <a:t>most</a:t>
            </a:r>
            <a:r>
              <a:rPr lang="es-ES_tradnl" sz="2400" dirty="0"/>
              <a:t> </a:t>
            </a:r>
            <a:r>
              <a:rPr lang="es-ES_tradnl" sz="2400" dirty="0" err="1"/>
              <a:t>noticeable</a:t>
            </a:r>
            <a:r>
              <a:rPr lang="es-ES_tradnl" sz="2400" dirty="0"/>
              <a:t> </a:t>
            </a:r>
            <a:r>
              <a:rPr lang="es-ES_tradnl" sz="2400" dirty="0" err="1"/>
              <a:t>along</a:t>
            </a:r>
            <a:r>
              <a:rPr lang="es-ES_tradnl" sz="2400" dirty="0"/>
              <a:t> </a:t>
            </a:r>
            <a:r>
              <a:rPr lang="es-ES_tradnl" sz="2400" dirty="0" err="1"/>
              <a:t>the</a:t>
            </a:r>
            <a:r>
              <a:rPr lang="es-ES_tradnl" sz="2400" dirty="0"/>
              <a:t> </a:t>
            </a:r>
            <a:r>
              <a:rPr lang="es-ES_tradnl" sz="2400" dirty="0" err="1"/>
              <a:t>months</a:t>
            </a:r>
            <a:r>
              <a:rPr lang="es-ES_tradnl" sz="2400" dirty="0"/>
              <a:t> </a:t>
            </a:r>
            <a:r>
              <a:rPr lang="es-ES_tradnl" sz="2400" dirty="0" err="1"/>
              <a:t>an</a:t>
            </a:r>
            <a:r>
              <a:rPr lang="es-ES_tradnl" sz="2400" dirty="0"/>
              <a:t> </a:t>
            </a:r>
            <a:r>
              <a:rPr lang="es-ES_tradnl" sz="2400" dirty="0" err="1"/>
              <a:t>years</a:t>
            </a:r>
            <a:r>
              <a:rPr lang="es-ES_tradnl" sz="2400" dirty="0"/>
              <a:t> </a:t>
            </a:r>
            <a:r>
              <a:rPr lang="es-ES_tradnl" sz="2400" dirty="0" err="1"/>
              <a:t>but</a:t>
            </a:r>
            <a:r>
              <a:rPr lang="es-ES_tradnl" sz="2400" dirty="0"/>
              <a:t> in </a:t>
            </a:r>
            <a:r>
              <a:rPr lang="es-ES_tradnl" sz="2400" dirty="0" err="1"/>
              <a:t>November</a:t>
            </a:r>
            <a:r>
              <a:rPr lang="es-ES_tradnl" sz="2400" dirty="0"/>
              <a:t> </a:t>
            </a:r>
            <a:r>
              <a:rPr lang="es-ES_tradnl" sz="2400" dirty="0" err="1"/>
              <a:t>the</a:t>
            </a:r>
            <a:r>
              <a:rPr lang="es-ES_tradnl" sz="2400" dirty="0"/>
              <a:t> </a:t>
            </a:r>
            <a:r>
              <a:rPr lang="es-ES_tradnl" sz="2400" dirty="0" err="1"/>
              <a:t>successful</a:t>
            </a:r>
            <a:r>
              <a:rPr lang="es-ES_tradnl" sz="2400" dirty="0"/>
              <a:t> line </a:t>
            </a:r>
            <a:r>
              <a:rPr lang="es-ES_tradnl" sz="2400" dirty="0" err="1"/>
              <a:t>arises</a:t>
            </a:r>
            <a:r>
              <a:rPr lang="es-ES_tradnl" sz="2400" dirty="0"/>
              <a:t> in </a:t>
            </a:r>
            <a:r>
              <a:rPr lang="es-ES_tradnl" sz="2400" dirty="0" err="1"/>
              <a:t>almost</a:t>
            </a:r>
            <a:r>
              <a:rPr lang="es-ES_tradnl" sz="2400" dirty="0"/>
              <a:t> </a:t>
            </a:r>
            <a:r>
              <a:rPr lang="es-ES_tradnl" sz="2400" dirty="0" err="1"/>
              <a:t>all</a:t>
            </a:r>
            <a:r>
              <a:rPr lang="es-ES_tradnl" sz="2400" dirty="0"/>
              <a:t> </a:t>
            </a:r>
            <a:r>
              <a:rPr lang="es-ES_tradnl" sz="2400" dirty="0" err="1"/>
              <a:t>years</a:t>
            </a:r>
            <a:endParaRPr lang="en-US" sz="2400" dirty="0"/>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Publishing</a:t>
            </a:r>
          </a:p>
        </p:txBody>
      </p:sp>
      <p:grpSp>
        <p:nvGrpSpPr>
          <p:cNvPr id="7" name="Group 6">
            <a:extLst>
              <a:ext uri="{FF2B5EF4-FFF2-40B4-BE49-F238E27FC236}">
                <a16:creationId xmlns:a16="http://schemas.microsoft.com/office/drawing/2014/main" id="{9BC5113D-24CA-EC4E-A17C-ABAD6B311BAE}"/>
              </a:ext>
            </a:extLst>
          </p:cNvPr>
          <p:cNvGrpSpPr/>
          <p:nvPr/>
        </p:nvGrpSpPr>
        <p:grpSpPr>
          <a:xfrm>
            <a:off x="735564" y="2400586"/>
            <a:ext cx="10720873" cy="6594987"/>
            <a:chOff x="404257" y="2400586"/>
            <a:chExt cx="10720873" cy="6594987"/>
          </a:xfrm>
        </p:grpSpPr>
        <p:pic>
          <p:nvPicPr>
            <p:cNvPr id="3" name="Picture 2">
              <a:extLst>
                <a:ext uri="{FF2B5EF4-FFF2-40B4-BE49-F238E27FC236}">
                  <a16:creationId xmlns:a16="http://schemas.microsoft.com/office/drawing/2014/main" id="{F734CA26-774B-F947-B36B-22C4B67EB392}"/>
                </a:ext>
              </a:extLst>
            </p:cNvPr>
            <p:cNvPicPr>
              <a:picLocks/>
            </p:cNvPicPr>
            <p:nvPr/>
          </p:nvPicPr>
          <p:blipFill rotWithShape="1">
            <a:blip r:embed="rId5"/>
            <a:srcRect r="15787"/>
            <a:stretch/>
          </p:blipFill>
          <p:spPr>
            <a:xfrm>
              <a:off x="404257" y="2400586"/>
              <a:ext cx="5040000" cy="3240000"/>
            </a:xfrm>
            <a:prstGeom prst="rect">
              <a:avLst/>
            </a:prstGeom>
          </p:spPr>
        </p:pic>
        <p:pic>
          <p:nvPicPr>
            <p:cNvPr id="4" name="Picture 3">
              <a:extLst>
                <a:ext uri="{FF2B5EF4-FFF2-40B4-BE49-F238E27FC236}">
                  <a16:creationId xmlns:a16="http://schemas.microsoft.com/office/drawing/2014/main" id="{5779F337-6942-3143-BD50-E90E9B44650C}"/>
                </a:ext>
              </a:extLst>
            </p:cNvPr>
            <p:cNvPicPr>
              <a:picLocks/>
            </p:cNvPicPr>
            <p:nvPr/>
          </p:nvPicPr>
          <p:blipFill rotWithShape="1">
            <a:blip r:embed="rId6"/>
            <a:srcRect r="14907"/>
            <a:stretch/>
          </p:blipFill>
          <p:spPr>
            <a:xfrm>
              <a:off x="6085130" y="2400586"/>
              <a:ext cx="5040000" cy="3240000"/>
            </a:xfrm>
            <a:prstGeom prst="rect">
              <a:avLst/>
            </a:prstGeom>
          </p:spPr>
        </p:pic>
        <p:pic>
          <p:nvPicPr>
            <p:cNvPr id="5" name="Picture 4">
              <a:extLst>
                <a:ext uri="{FF2B5EF4-FFF2-40B4-BE49-F238E27FC236}">
                  <a16:creationId xmlns:a16="http://schemas.microsoft.com/office/drawing/2014/main" id="{2A0791ED-B854-884D-A055-1C005953D596}"/>
                </a:ext>
              </a:extLst>
            </p:cNvPr>
            <p:cNvPicPr>
              <a:picLocks/>
            </p:cNvPicPr>
            <p:nvPr/>
          </p:nvPicPr>
          <p:blipFill rotWithShape="1">
            <a:blip r:embed="rId7"/>
            <a:srcRect r="15778"/>
            <a:stretch/>
          </p:blipFill>
          <p:spPr>
            <a:xfrm>
              <a:off x="404257" y="5755573"/>
              <a:ext cx="5040000" cy="3240000"/>
            </a:xfrm>
            <a:prstGeom prst="rect">
              <a:avLst/>
            </a:prstGeom>
          </p:spPr>
        </p:pic>
        <p:pic>
          <p:nvPicPr>
            <p:cNvPr id="6" name="Picture 5">
              <a:extLst>
                <a:ext uri="{FF2B5EF4-FFF2-40B4-BE49-F238E27FC236}">
                  <a16:creationId xmlns:a16="http://schemas.microsoft.com/office/drawing/2014/main" id="{28F995FE-FEE3-2848-8EC5-8AB5A78AB770}"/>
                </a:ext>
              </a:extLst>
            </p:cNvPr>
            <p:cNvPicPr>
              <a:picLocks/>
            </p:cNvPicPr>
            <p:nvPr/>
          </p:nvPicPr>
          <p:blipFill rotWithShape="1">
            <a:blip r:embed="rId8"/>
            <a:srcRect r="18745"/>
            <a:stretch/>
          </p:blipFill>
          <p:spPr>
            <a:xfrm>
              <a:off x="6085130" y="5755573"/>
              <a:ext cx="5040000" cy="3240000"/>
            </a:xfrm>
            <a:prstGeom prst="rect">
              <a:avLst/>
            </a:prstGeom>
          </p:spPr>
        </p:pic>
      </p:grpSp>
    </p:spTree>
    <p:extLst>
      <p:ext uri="{BB962C8B-B14F-4D97-AF65-F5344CB8AC3E}">
        <p14:creationId xmlns:p14="http://schemas.microsoft.com/office/powerpoint/2010/main" val="21996596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Games is another category that has a dominant failed status along the year but in November of 2016, the results were particularly good</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Games</a:t>
            </a:r>
          </a:p>
        </p:txBody>
      </p:sp>
      <p:grpSp>
        <p:nvGrpSpPr>
          <p:cNvPr id="11" name="Group 10">
            <a:extLst>
              <a:ext uri="{FF2B5EF4-FFF2-40B4-BE49-F238E27FC236}">
                <a16:creationId xmlns:a16="http://schemas.microsoft.com/office/drawing/2014/main" id="{51ACF688-9ED5-F342-9620-AD25FBCA845E}"/>
              </a:ext>
            </a:extLst>
          </p:cNvPr>
          <p:cNvGrpSpPr/>
          <p:nvPr/>
        </p:nvGrpSpPr>
        <p:grpSpPr>
          <a:xfrm>
            <a:off x="523404" y="2438921"/>
            <a:ext cx="11145193" cy="6580898"/>
            <a:chOff x="293536" y="2438921"/>
            <a:chExt cx="11145193" cy="6580898"/>
          </a:xfrm>
        </p:grpSpPr>
        <p:pic>
          <p:nvPicPr>
            <p:cNvPr id="4" name="Picture 3">
              <a:extLst>
                <a:ext uri="{FF2B5EF4-FFF2-40B4-BE49-F238E27FC236}">
                  <a16:creationId xmlns:a16="http://schemas.microsoft.com/office/drawing/2014/main" id="{970AB485-A247-814E-BCEF-9C37C5B06BBD}"/>
                </a:ext>
              </a:extLst>
            </p:cNvPr>
            <p:cNvPicPr>
              <a:picLocks/>
            </p:cNvPicPr>
            <p:nvPr/>
          </p:nvPicPr>
          <p:blipFill rotWithShape="1">
            <a:blip r:embed="rId5"/>
            <a:srcRect r="15411"/>
            <a:stretch/>
          </p:blipFill>
          <p:spPr>
            <a:xfrm>
              <a:off x="6398729" y="2438921"/>
              <a:ext cx="5040000" cy="3240000"/>
            </a:xfrm>
            <a:prstGeom prst="rect">
              <a:avLst/>
            </a:prstGeom>
          </p:spPr>
        </p:pic>
        <p:pic>
          <p:nvPicPr>
            <p:cNvPr id="6" name="Picture 5">
              <a:extLst>
                <a:ext uri="{FF2B5EF4-FFF2-40B4-BE49-F238E27FC236}">
                  <a16:creationId xmlns:a16="http://schemas.microsoft.com/office/drawing/2014/main" id="{92ADBF3F-672F-254C-95FF-FCE5786B3BB1}"/>
                </a:ext>
              </a:extLst>
            </p:cNvPr>
            <p:cNvPicPr>
              <a:picLocks/>
            </p:cNvPicPr>
            <p:nvPr/>
          </p:nvPicPr>
          <p:blipFill rotWithShape="1">
            <a:blip r:embed="rId6"/>
            <a:srcRect r="15411"/>
            <a:stretch/>
          </p:blipFill>
          <p:spPr>
            <a:xfrm>
              <a:off x="293536" y="2438921"/>
              <a:ext cx="5040000" cy="3240000"/>
            </a:xfrm>
            <a:prstGeom prst="rect">
              <a:avLst/>
            </a:prstGeom>
          </p:spPr>
        </p:pic>
        <p:pic>
          <p:nvPicPr>
            <p:cNvPr id="7" name="Picture 6">
              <a:extLst>
                <a:ext uri="{FF2B5EF4-FFF2-40B4-BE49-F238E27FC236}">
                  <a16:creationId xmlns:a16="http://schemas.microsoft.com/office/drawing/2014/main" id="{35F23A92-C8B7-D147-804B-ACEDB4425B94}"/>
                </a:ext>
              </a:extLst>
            </p:cNvPr>
            <p:cNvPicPr>
              <a:picLocks/>
            </p:cNvPicPr>
            <p:nvPr/>
          </p:nvPicPr>
          <p:blipFill rotWithShape="1">
            <a:blip r:embed="rId7"/>
            <a:srcRect r="15411"/>
            <a:stretch/>
          </p:blipFill>
          <p:spPr>
            <a:xfrm>
              <a:off x="293536" y="5779819"/>
              <a:ext cx="5040000" cy="3240000"/>
            </a:xfrm>
            <a:prstGeom prst="rect">
              <a:avLst/>
            </a:prstGeom>
          </p:spPr>
        </p:pic>
        <p:pic>
          <p:nvPicPr>
            <p:cNvPr id="10" name="Picture 9">
              <a:extLst>
                <a:ext uri="{FF2B5EF4-FFF2-40B4-BE49-F238E27FC236}">
                  <a16:creationId xmlns:a16="http://schemas.microsoft.com/office/drawing/2014/main" id="{BE811023-F762-5B44-93B4-98F1194AD157}"/>
                </a:ext>
              </a:extLst>
            </p:cNvPr>
            <p:cNvPicPr>
              <a:picLocks/>
            </p:cNvPicPr>
            <p:nvPr/>
          </p:nvPicPr>
          <p:blipFill rotWithShape="1">
            <a:blip r:embed="rId8"/>
            <a:srcRect r="15828"/>
            <a:stretch/>
          </p:blipFill>
          <p:spPr>
            <a:xfrm>
              <a:off x="6398729" y="5779819"/>
              <a:ext cx="5040000" cy="3240000"/>
            </a:xfrm>
            <a:prstGeom prst="rect">
              <a:avLst/>
            </a:prstGeom>
          </p:spPr>
        </p:pic>
      </p:grpSp>
    </p:spTree>
    <p:extLst>
      <p:ext uri="{BB962C8B-B14F-4D97-AF65-F5344CB8AC3E}">
        <p14:creationId xmlns:p14="http://schemas.microsoft.com/office/powerpoint/2010/main" val="39608106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photography, the gap between the successful and fail line is not big but in general, it uses to have more successful projects the first semester of the year and more failed projects that the last semester</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Photo</a:t>
            </a:r>
          </a:p>
        </p:txBody>
      </p:sp>
      <p:grpSp>
        <p:nvGrpSpPr>
          <p:cNvPr id="3" name="Group 2">
            <a:extLst>
              <a:ext uri="{FF2B5EF4-FFF2-40B4-BE49-F238E27FC236}">
                <a16:creationId xmlns:a16="http://schemas.microsoft.com/office/drawing/2014/main" id="{47FAFC85-7E63-9043-81AA-2F63B1F42011}"/>
              </a:ext>
            </a:extLst>
          </p:cNvPr>
          <p:cNvGrpSpPr/>
          <p:nvPr/>
        </p:nvGrpSpPr>
        <p:grpSpPr>
          <a:xfrm>
            <a:off x="515378" y="2317597"/>
            <a:ext cx="11161245" cy="6609196"/>
            <a:chOff x="198218" y="2317597"/>
            <a:chExt cx="11161245" cy="6609196"/>
          </a:xfrm>
        </p:grpSpPr>
        <p:pic>
          <p:nvPicPr>
            <p:cNvPr id="4" name="Picture 3">
              <a:extLst>
                <a:ext uri="{FF2B5EF4-FFF2-40B4-BE49-F238E27FC236}">
                  <a16:creationId xmlns:a16="http://schemas.microsoft.com/office/drawing/2014/main" id="{13F2697B-CA07-5946-AE2F-02FF927B687C}"/>
                </a:ext>
              </a:extLst>
            </p:cNvPr>
            <p:cNvPicPr>
              <a:picLocks/>
            </p:cNvPicPr>
            <p:nvPr/>
          </p:nvPicPr>
          <p:blipFill rotWithShape="1">
            <a:blip r:embed="rId5"/>
            <a:srcRect r="15860"/>
            <a:stretch/>
          </p:blipFill>
          <p:spPr>
            <a:xfrm>
              <a:off x="6319463" y="2317597"/>
              <a:ext cx="5040000" cy="3240000"/>
            </a:xfrm>
            <a:prstGeom prst="rect">
              <a:avLst/>
            </a:prstGeom>
          </p:spPr>
        </p:pic>
        <p:pic>
          <p:nvPicPr>
            <p:cNvPr id="5" name="Picture 4">
              <a:extLst>
                <a:ext uri="{FF2B5EF4-FFF2-40B4-BE49-F238E27FC236}">
                  <a16:creationId xmlns:a16="http://schemas.microsoft.com/office/drawing/2014/main" id="{B44D37EE-78AB-E344-9411-9667EC177475}"/>
                </a:ext>
              </a:extLst>
            </p:cNvPr>
            <p:cNvPicPr>
              <a:picLocks/>
            </p:cNvPicPr>
            <p:nvPr/>
          </p:nvPicPr>
          <p:blipFill rotWithShape="1">
            <a:blip r:embed="rId6"/>
            <a:srcRect r="14408"/>
            <a:stretch/>
          </p:blipFill>
          <p:spPr>
            <a:xfrm>
              <a:off x="198218" y="5686793"/>
              <a:ext cx="5040000" cy="3240000"/>
            </a:xfrm>
            <a:prstGeom prst="rect">
              <a:avLst/>
            </a:prstGeom>
          </p:spPr>
        </p:pic>
        <p:pic>
          <p:nvPicPr>
            <p:cNvPr id="6" name="Picture 5">
              <a:extLst>
                <a:ext uri="{FF2B5EF4-FFF2-40B4-BE49-F238E27FC236}">
                  <a16:creationId xmlns:a16="http://schemas.microsoft.com/office/drawing/2014/main" id="{8D095843-75FD-E642-B39A-9D71B42AD854}"/>
                </a:ext>
              </a:extLst>
            </p:cNvPr>
            <p:cNvPicPr>
              <a:picLocks/>
            </p:cNvPicPr>
            <p:nvPr/>
          </p:nvPicPr>
          <p:blipFill rotWithShape="1">
            <a:blip r:embed="rId7"/>
            <a:srcRect r="14408"/>
            <a:stretch/>
          </p:blipFill>
          <p:spPr>
            <a:xfrm>
              <a:off x="6319463" y="5686793"/>
              <a:ext cx="5040000" cy="3240000"/>
            </a:xfrm>
            <a:prstGeom prst="rect">
              <a:avLst/>
            </a:prstGeom>
          </p:spPr>
        </p:pic>
        <p:pic>
          <p:nvPicPr>
            <p:cNvPr id="11" name="Picture 10">
              <a:extLst>
                <a:ext uri="{FF2B5EF4-FFF2-40B4-BE49-F238E27FC236}">
                  <a16:creationId xmlns:a16="http://schemas.microsoft.com/office/drawing/2014/main" id="{BBB8D8D7-8175-E24D-8079-F15DD9A8DBB2}"/>
                </a:ext>
              </a:extLst>
            </p:cNvPr>
            <p:cNvPicPr>
              <a:picLocks/>
            </p:cNvPicPr>
            <p:nvPr/>
          </p:nvPicPr>
          <p:blipFill rotWithShape="1">
            <a:blip r:embed="rId8"/>
            <a:srcRect r="16616"/>
            <a:stretch/>
          </p:blipFill>
          <p:spPr>
            <a:xfrm>
              <a:off x="198218" y="2317597"/>
              <a:ext cx="5040000" cy="3240000"/>
            </a:xfrm>
            <a:prstGeom prst="rect">
              <a:avLst/>
            </a:prstGeom>
          </p:spPr>
        </p:pic>
      </p:grpSp>
    </p:spTree>
    <p:extLst>
      <p:ext uri="{BB962C8B-B14F-4D97-AF65-F5344CB8AC3E}">
        <p14:creationId xmlns:p14="http://schemas.microsoft.com/office/powerpoint/2010/main" val="3185187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Along the months and years, the failed line is the one on the top. It is noticeable that there are more campaigns around January and July</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Food</a:t>
            </a:r>
          </a:p>
        </p:txBody>
      </p:sp>
      <p:grpSp>
        <p:nvGrpSpPr>
          <p:cNvPr id="7" name="Group 6">
            <a:extLst>
              <a:ext uri="{FF2B5EF4-FFF2-40B4-BE49-F238E27FC236}">
                <a16:creationId xmlns:a16="http://schemas.microsoft.com/office/drawing/2014/main" id="{BF6E5E39-DA8C-9F45-8DB0-8248FC688A34}"/>
              </a:ext>
            </a:extLst>
          </p:cNvPr>
          <p:cNvGrpSpPr/>
          <p:nvPr/>
        </p:nvGrpSpPr>
        <p:grpSpPr>
          <a:xfrm>
            <a:off x="586136" y="2479144"/>
            <a:ext cx="11019729" cy="6557330"/>
            <a:chOff x="371278" y="2479144"/>
            <a:chExt cx="11019729" cy="6557330"/>
          </a:xfrm>
        </p:grpSpPr>
        <p:pic>
          <p:nvPicPr>
            <p:cNvPr id="3" name="Picture 2">
              <a:extLst>
                <a:ext uri="{FF2B5EF4-FFF2-40B4-BE49-F238E27FC236}">
                  <a16:creationId xmlns:a16="http://schemas.microsoft.com/office/drawing/2014/main" id="{F9F1B266-2679-6A4C-A51A-0A0FC6FE0B6B}"/>
                </a:ext>
              </a:extLst>
            </p:cNvPr>
            <p:cNvPicPr>
              <a:picLocks/>
            </p:cNvPicPr>
            <p:nvPr/>
          </p:nvPicPr>
          <p:blipFill rotWithShape="1">
            <a:blip r:embed="rId5"/>
            <a:srcRect r="15700"/>
            <a:stretch/>
          </p:blipFill>
          <p:spPr>
            <a:xfrm>
              <a:off x="371278" y="2479144"/>
              <a:ext cx="5040000" cy="3240000"/>
            </a:xfrm>
            <a:prstGeom prst="rect">
              <a:avLst/>
            </a:prstGeom>
          </p:spPr>
        </p:pic>
        <p:pic>
          <p:nvPicPr>
            <p:cNvPr id="4" name="Picture 3">
              <a:extLst>
                <a:ext uri="{FF2B5EF4-FFF2-40B4-BE49-F238E27FC236}">
                  <a16:creationId xmlns:a16="http://schemas.microsoft.com/office/drawing/2014/main" id="{7BFD950B-46D3-DC4D-AAEC-100713961926}"/>
                </a:ext>
              </a:extLst>
            </p:cNvPr>
            <p:cNvPicPr>
              <a:picLocks/>
            </p:cNvPicPr>
            <p:nvPr/>
          </p:nvPicPr>
          <p:blipFill rotWithShape="1">
            <a:blip r:embed="rId6"/>
            <a:srcRect r="17367"/>
            <a:stretch/>
          </p:blipFill>
          <p:spPr>
            <a:xfrm>
              <a:off x="6351007" y="2479144"/>
              <a:ext cx="5040000" cy="3240000"/>
            </a:xfrm>
            <a:prstGeom prst="rect">
              <a:avLst/>
            </a:prstGeom>
          </p:spPr>
        </p:pic>
        <p:pic>
          <p:nvPicPr>
            <p:cNvPr id="5" name="Picture 4">
              <a:extLst>
                <a:ext uri="{FF2B5EF4-FFF2-40B4-BE49-F238E27FC236}">
                  <a16:creationId xmlns:a16="http://schemas.microsoft.com/office/drawing/2014/main" id="{5C3B7C40-576A-6342-9A1B-684524DA13B9}"/>
                </a:ext>
              </a:extLst>
            </p:cNvPr>
            <p:cNvPicPr>
              <a:picLocks/>
            </p:cNvPicPr>
            <p:nvPr/>
          </p:nvPicPr>
          <p:blipFill rotWithShape="1">
            <a:blip r:embed="rId7"/>
            <a:srcRect r="15555"/>
            <a:stretch/>
          </p:blipFill>
          <p:spPr>
            <a:xfrm>
              <a:off x="371278" y="5796474"/>
              <a:ext cx="5040000" cy="3240000"/>
            </a:xfrm>
            <a:prstGeom prst="rect">
              <a:avLst/>
            </a:prstGeom>
          </p:spPr>
        </p:pic>
        <p:pic>
          <p:nvPicPr>
            <p:cNvPr id="6" name="Picture 5">
              <a:extLst>
                <a:ext uri="{FF2B5EF4-FFF2-40B4-BE49-F238E27FC236}">
                  <a16:creationId xmlns:a16="http://schemas.microsoft.com/office/drawing/2014/main" id="{BFA73B60-307B-704F-8A0F-59F05E7A41CD}"/>
                </a:ext>
              </a:extLst>
            </p:cNvPr>
            <p:cNvPicPr>
              <a:picLocks/>
            </p:cNvPicPr>
            <p:nvPr/>
          </p:nvPicPr>
          <p:blipFill rotWithShape="1">
            <a:blip r:embed="rId8"/>
            <a:srcRect r="15555"/>
            <a:stretch/>
          </p:blipFill>
          <p:spPr>
            <a:xfrm>
              <a:off x="6351007" y="5796474"/>
              <a:ext cx="5040000" cy="3240000"/>
            </a:xfrm>
            <a:prstGeom prst="rect">
              <a:avLst/>
            </a:prstGeom>
          </p:spPr>
        </p:pic>
      </p:grpSp>
    </p:spTree>
    <p:extLst>
      <p:ext uri="{BB962C8B-B14F-4D97-AF65-F5344CB8AC3E}">
        <p14:creationId xmlns:p14="http://schemas.microsoft.com/office/powerpoint/2010/main" val="35174058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s-ES_tradnl" sz="2400" dirty="0" err="1"/>
              <a:t>All</a:t>
            </a:r>
            <a:r>
              <a:rPr lang="es-ES_tradnl" sz="2400" dirty="0"/>
              <a:t> </a:t>
            </a:r>
            <a:r>
              <a:rPr lang="es-ES_tradnl" sz="2400" dirty="0" err="1"/>
              <a:t>canceled</a:t>
            </a:r>
            <a:r>
              <a:rPr lang="es-ES_tradnl" sz="2400" dirty="0"/>
              <a:t> </a:t>
            </a:r>
            <a:r>
              <a:rPr lang="es-ES_tradnl" sz="2400" dirty="0" err="1"/>
              <a:t>for</a:t>
            </a:r>
            <a:r>
              <a:rPr lang="es-ES_tradnl" sz="2400" dirty="0"/>
              <a:t> </a:t>
            </a:r>
            <a:r>
              <a:rPr lang="es-ES_tradnl" sz="2400" dirty="0" err="1"/>
              <a:t>the</a:t>
            </a:r>
            <a:r>
              <a:rPr lang="es-ES_tradnl" sz="2400" dirty="0"/>
              <a:t> </a:t>
            </a:r>
            <a:r>
              <a:rPr lang="es-ES_tradnl" sz="2400" dirty="0" err="1"/>
              <a:t>category</a:t>
            </a:r>
            <a:r>
              <a:rPr lang="es-ES_tradnl" sz="2400" dirty="0"/>
              <a:t> of </a:t>
            </a:r>
            <a:r>
              <a:rPr lang="es-ES_tradnl" sz="2400" dirty="0" err="1"/>
              <a:t>Journalism</a:t>
            </a:r>
            <a:r>
              <a:rPr lang="es-ES_tradnl" sz="2400" dirty="0"/>
              <a:t>. </a:t>
            </a:r>
            <a:r>
              <a:rPr lang="es-ES_tradnl" sz="2400" dirty="0" err="1"/>
              <a:t>July</a:t>
            </a:r>
            <a:r>
              <a:rPr lang="es-ES_tradnl" sz="2400" dirty="0"/>
              <a:t> and </a:t>
            </a:r>
            <a:r>
              <a:rPr lang="es-ES_tradnl" sz="2400" dirty="0" err="1"/>
              <a:t>February</a:t>
            </a:r>
            <a:r>
              <a:rPr lang="es-ES_tradnl" sz="2400" dirty="0"/>
              <a:t> </a:t>
            </a:r>
            <a:r>
              <a:rPr lang="es-ES_tradnl" sz="2400" dirty="0" err="1"/>
              <a:t>were</a:t>
            </a:r>
            <a:r>
              <a:rPr lang="es-ES_tradnl" sz="2400" dirty="0"/>
              <a:t> </a:t>
            </a:r>
            <a:r>
              <a:rPr lang="es-ES_tradnl" sz="2400" dirty="0" err="1"/>
              <a:t>the</a:t>
            </a:r>
            <a:r>
              <a:rPr lang="es-ES_tradnl" sz="2400" dirty="0"/>
              <a:t> </a:t>
            </a:r>
            <a:r>
              <a:rPr lang="es-ES_tradnl" sz="2400" dirty="0" err="1"/>
              <a:t>months</a:t>
            </a:r>
            <a:r>
              <a:rPr lang="es-ES_tradnl" sz="2400" dirty="0"/>
              <a:t> </a:t>
            </a:r>
            <a:r>
              <a:rPr lang="es-ES_tradnl" sz="2400" dirty="0" err="1"/>
              <a:t>with</a:t>
            </a:r>
            <a:r>
              <a:rPr lang="es-ES_tradnl" sz="2400" dirty="0"/>
              <a:t> </a:t>
            </a:r>
            <a:r>
              <a:rPr lang="es-ES_tradnl" sz="2400" dirty="0" err="1"/>
              <a:t>the</a:t>
            </a:r>
            <a:r>
              <a:rPr lang="es-ES_tradnl" sz="2400" dirty="0"/>
              <a:t> </a:t>
            </a:r>
            <a:r>
              <a:rPr lang="es-ES_tradnl" sz="2400" dirty="0" err="1"/>
              <a:t>highest</a:t>
            </a:r>
            <a:r>
              <a:rPr lang="es-ES_tradnl" sz="2400" dirty="0"/>
              <a:t> </a:t>
            </a:r>
            <a:r>
              <a:rPr lang="es-ES_tradnl" sz="2400" dirty="0" err="1"/>
              <a:t>number</a:t>
            </a:r>
            <a:r>
              <a:rPr lang="es-ES_tradnl" sz="2400" dirty="0"/>
              <a:t> of </a:t>
            </a:r>
            <a:r>
              <a:rPr lang="es-ES_tradnl" sz="2400" dirty="0" err="1"/>
              <a:t>campaigns</a:t>
            </a:r>
            <a:endParaRPr lang="en-US" sz="2400" dirty="0"/>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3</a:t>
            </a:r>
          </a:p>
        </p:txBody>
      </p:sp>
      <p:grpSp>
        <p:nvGrpSpPr>
          <p:cNvPr id="16" name="Group 15">
            <a:extLst>
              <a:ext uri="{FF2B5EF4-FFF2-40B4-BE49-F238E27FC236}">
                <a16:creationId xmlns:a16="http://schemas.microsoft.com/office/drawing/2014/main" id="{6369D67C-0F74-F949-B79F-0C1F3EEBCD1B}"/>
              </a:ext>
            </a:extLst>
          </p:cNvPr>
          <p:cNvGrpSpPr/>
          <p:nvPr/>
        </p:nvGrpSpPr>
        <p:grpSpPr>
          <a:xfrm>
            <a:off x="1809878" y="1356812"/>
            <a:ext cx="2462122" cy="1082109"/>
            <a:chOff x="1809878" y="1356812"/>
            <a:chExt cx="2462122" cy="1082109"/>
          </a:xfrm>
        </p:grpSpPr>
        <p:pic>
          <p:nvPicPr>
            <p:cNvPr id="17" name="Picture 16">
              <a:extLst>
                <a:ext uri="{FF2B5EF4-FFF2-40B4-BE49-F238E27FC236}">
                  <a16:creationId xmlns:a16="http://schemas.microsoft.com/office/drawing/2014/main" id="{00D5F67C-FD84-894A-B063-A9B3A6183628}"/>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8" name="Picture 17">
              <a:extLst>
                <a:ext uri="{FF2B5EF4-FFF2-40B4-BE49-F238E27FC236}">
                  <a16:creationId xmlns:a16="http://schemas.microsoft.com/office/drawing/2014/main" id="{FC931574-1A77-424E-8A51-E104C89FBCF2}"/>
                </a:ext>
              </a:extLst>
            </p:cNvPr>
            <p:cNvPicPr>
              <a:picLocks noChangeAspect="1"/>
            </p:cNvPicPr>
            <p:nvPr/>
          </p:nvPicPr>
          <p:blipFill rotWithShape="1">
            <a:blip r:embed="rId4"/>
            <a:srcRect l="87323" t="54823" r="2805" b="31977"/>
            <a:stretch/>
          </p:blipFill>
          <p:spPr>
            <a:xfrm>
              <a:off x="3139100" y="1497992"/>
              <a:ext cx="1132900" cy="940929"/>
            </a:xfrm>
            <a:prstGeom prst="rect">
              <a:avLst/>
            </a:prstGeom>
          </p:spPr>
        </p:pic>
      </p:grpSp>
      <p:sp>
        <p:nvSpPr>
          <p:cNvPr id="19" name="Rectangle 18">
            <a:extLst>
              <a:ext uri="{FF2B5EF4-FFF2-40B4-BE49-F238E27FC236}">
                <a16:creationId xmlns:a16="http://schemas.microsoft.com/office/drawing/2014/main" id="{59BBFCA4-A685-3946-9B7F-AFE93D0B3E63}"/>
              </a:ext>
            </a:extLst>
          </p:cNvPr>
          <p:cNvSpPr>
            <a:spLocks noChangeArrowheads="1"/>
          </p:cNvSpPr>
          <p:nvPr/>
        </p:nvSpPr>
        <p:spPr bwMode="gray">
          <a:xfrm>
            <a:off x="10590978" y="1395010"/>
            <a:ext cx="1243537" cy="646330"/>
          </a:xfrm>
          <a:prstGeom prst="rect">
            <a:avLst/>
          </a:prstGeom>
          <a:solidFill>
            <a:schemeClr val="accent3"/>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Journalism</a:t>
            </a:r>
          </a:p>
        </p:txBody>
      </p:sp>
      <p:grpSp>
        <p:nvGrpSpPr>
          <p:cNvPr id="7" name="Group 6">
            <a:extLst>
              <a:ext uri="{FF2B5EF4-FFF2-40B4-BE49-F238E27FC236}">
                <a16:creationId xmlns:a16="http://schemas.microsoft.com/office/drawing/2014/main" id="{A3FC4A2F-C274-9443-AD5D-5364F8048734}"/>
              </a:ext>
            </a:extLst>
          </p:cNvPr>
          <p:cNvGrpSpPr/>
          <p:nvPr/>
        </p:nvGrpSpPr>
        <p:grpSpPr>
          <a:xfrm>
            <a:off x="736995" y="2396601"/>
            <a:ext cx="10718010" cy="6600167"/>
            <a:chOff x="268555" y="2466941"/>
            <a:chExt cx="10718010" cy="6600167"/>
          </a:xfrm>
        </p:grpSpPr>
        <p:pic>
          <p:nvPicPr>
            <p:cNvPr id="3" name="Picture 2">
              <a:extLst>
                <a:ext uri="{FF2B5EF4-FFF2-40B4-BE49-F238E27FC236}">
                  <a16:creationId xmlns:a16="http://schemas.microsoft.com/office/drawing/2014/main" id="{4B50CBA9-3C21-614E-8CFE-5E7A87EF57F7}"/>
                </a:ext>
              </a:extLst>
            </p:cNvPr>
            <p:cNvPicPr>
              <a:picLocks/>
            </p:cNvPicPr>
            <p:nvPr/>
          </p:nvPicPr>
          <p:blipFill rotWithShape="1">
            <a:blip r:embed="rId5"/>
            <a:srcRect r="14278"/>
            <a:stretch/>
          </p:blipFill>
          <p:spPr>
            <a:xfrm>
              <a:off x="268555" y="2466941"/>
              <a:ext cx="5040000" cy="3240000"/>
            </a:xfrm>
            <a:prstGeom prst="rect">
              <a:avLst/>
            </a:prstGeom>
          </p:spPr>
        </p:pic>
        <p:pic>
          <p:nvPicPr>
            <p:cNvPr id="4" name="Picture 3">
              <a:extLst>
                <a:ext uri="{FF2B5EF4-FFF2-40B4-BE49-F238E27FC236}">
                  <a16:creationId xmlns:a16="http://schemas.microsoft.com/office/drawing/2014/main" id="{812E6994-18DA-674C-B88E-8F45A31D74BF}"/>
                </a:ext>
              </a:extLst>
            </p:cNvPr>
            <p:cNvPicPr>
              <a:picLocks/>
            </p:cNvPicPr>
            <p:nvPr/>
          </p:nvPicPr>
          <p:blipFill rotWithShape="1">
            <a:blip r:embed="rId6"/>
            <a:srcRect r="15822"/>
            <a:stretch/>
          </p:blipFill>
          <p:spPr>
            <a:xfrm>
              <a:off x="5946565" y="2466941"/>
              <a:ext cx="5040000" cy="3240000"/>
            </a:xfrm>
            <a:prstGeom prst="rect">
              <a:avLst/>
            </a:prstGeom>
          </p:spPr>
        </p:pic>
        <p:pic>
          <p:nvPicPr>
            <p:cNvPr id="5" name="Picture 4">
              <a:extLst>
                <a:ext uri="{FF2B5EF4-FFF2-40B4-BE49-F238E27FC236}">
                  <a16:creationId xmlns:a16="http://schemas.microsoft.com/office/drawing/2014/main" id="{3F106E05-73BD-DD4D-954E-ED23F275B5B6}"/>
                </a:ext>
              </a:extLst>
            </p:cNvPr>
            <p:cNvPicPr>
              <a:picLocks/>
            </p:cNvPicPr>
            <p:nvPr/>
          </p:nvPicPr>
          <p:blipFill rotWithShape="1">
            <a:blip r:embed="rId7"/>
            <a:srcRect r="14495"/>
            <a:stretch/>
          </p:blipFill>
          <p:spPr>
            <a:xfrm>
              <a:off x="268555" y="5827108"/>
              <a:ext cx="5040000" cy="3240000"/>
            </a:xfrm>
            <a:prstGeom prst="rect">
              <a:avLst/>
            </a:prstGeom>
          </p:spPr>
        </p:pic>
        <p:pic>
          <p:nvPicPr>
            <p:cNvPr id="6" name="Picture 5">
              <a:extLst>
                <a:ext uri="{FF2B5EF4-FFF2-40B4-BE49-F238E27FC236}">
                  <a16:creationId xmlns:a16="http://schemas.microsoft.com/office/drawing/2014/main" id="{1B789DE4-CEA1-6B4D-B496-9B8299A16DAB}"/>
                </a:ext>
              </a:extLst>
            </p:cNvPr>
            <p:cNvPicPr>
              <a:picLocks/>
            </p:cNvPicPr>
            <p:nvPr/>
          </p:nvPicPr>
          <p:blipFill rotWithShape="1">
            <a:blip r:embed="rId8"/>
            <a:srcRect r="16248"/>
            <a:stretch/>
          </p:blipFill>
          <p:spPr>
            <a:xfrm>
              <a:off x="5946565" y="5827108"/>
              <a:ext cx="5040000" cy="3240000"/>
            </a:xfrm>
            <a:prstGeom prst="rect">
              <a:avLst/>
            </a:prstGeom>
          </p:spPr>
        </p:pic>
      </p:grpSp>
    </p:spTree>
    <p:extLst>
      <p:ext uri="{BB962C8B-B14F-4D97-AF65-F5344CB8AC3E}">
        <p14:creationId xmlns:p14="http://schemas.microsoft.com/office/powerpoint/2010/main" val="36080139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According to the graph, the success of a campaign tend to decrease the higher the goal and the chances of fail or been canceled tend to increase if the goal increases. There is an exception when the goal is between 40k and 50k were the successful line is high and the failed line low</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8" name="Rectangle 19">
            <a:extLst>
              <a:ext uri="{FF2B5EF4-FFF2-40B4-BE49-F238E27FC236}">
                <a16:creationId xmlns:a16="http://schemas.microsoft.com/office/drawing/2014/main" id="{CBEB1CDF-FD27-3F44-A44D-F804E00BF31C}"/>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Instructions</a:t>
            </a:r>
          </a:p>
        </p:txBody>
      </p:sp>
      <p:sp>
        <p:nvSpPr>
          <p:cNvPr id="29" name="Rectangle 19">
            <a:extLst>
              <a:ext uri="{FF2B5EF4-FFF2-40B4-BE49-F238E27FC236}">
                <a16:creationId xmlns:a16="http://schemas.microsoft.com/office/drawing/2014/main" id="{D24BFD8C-91BE-A648-89F4-63CD3C1D4302}"/>
              </a:ext>
            </a:extLst>
          </p:cNvPr>
          <p:cNvSpPr>
            <a:spLocks noChangeArrowheads="1"/>
          </p:cNvSpPr>
          <p:nvPr/>
        </p:nvSpPr>
        <p:spPr bwMode="gray">
          <a:xfrm>
            <a:off x="336858" y="2387897"/>
            <a:ext cx="2729263"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1</a:t>
            </a:r>
          </a:p>
        </p:txBody>
      </p:sp>
      <p:sp>
        <p:nvSpPr>
          <p:cNvPr id="30" name="Rectangle 20">
            <a:extLst>
              <a:ext uri="{FF2B5EF4-FFF2-40B4-BE49-F238E27FC236}">
                <a16:creationId xmlns:a16="http://schemas.microsoft.com/office/drawing/2014/main" id="{1D76633D-6B50-AE47-A092-C4842C78860C}"/>
              </a:ext>
            </a:extLst>
          </p:cNvPr>
          <p:cNvSpPr>
            <a:spLocks noChangeArrowheads="1"/>
          </p:cNvSpPr>
          <p:nvPr/>
        </p:nvSpPr>
        <p:spPr bwMode="gray">
          <a:xfrm>
            <a:off x="3218399"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2</a:t>
            </a:r>
          </a:p>
        </p:txBody>
      </p:sp>
      <p:sp>
        <p:nvSpPr>
          <p:cNvPr id="31" name="Rectangle 21">
            <a:extLst>
              <a:ext uri="{FF2B5EF4-FFF2-40B4-BE49-F238E27FC236}">
                <a16:creationId xmlns:a16="http://schemas.microsoft.com/office/drawing/2014/main" id="{7B784304-5457-A046-87ED-099434679921}"/>
              </a:ext>
            </a:extLst>
          </p:cNvPr>
          <p:cNvSpPr>
            <a:spLocks noChangeArrowheads="1"/>
          </p:cNvSpPr>
          <p:nvPr/>
        </p:nvSpPr>
        <p:spPr bwMode="gray">
          <a:xfrm>
            <a:off x="6102323"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3</a:t>
            </a:r>
          </a:p>
        </p:txBody>
      </p:sp>
      <p:sp>
        <p:nvSpPr>
          <p:cNvPr id="32" name="Rectangle 22">
            <a:extLst>
              <a:ext uri="{FF2B5EF4-FFF2-40B4-BE49-F238E27FC236}">
                <a16:creationId xmlns:a16="http://schemas.microsoft.com/office/drawing/2014/main" id="{68B24E9B-8E8F-2F42-9DF0-B9731465DB9D}"/>
              </a:ext>
            </a:extLst>
          </p:cNvPr>
          <p:cNvSpPr>
            <a:spLocks noChangeArrowheads="1"/>
          </p:cNvSpPr>
          <p:nvPr/>
        </p:nvSpPr>
        <p:spPr bwMode="gray">
          <a:xfrm>
            <a:off x="8986248"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Bonus</a:t>
            </a:r>
          </a:p>
        </p:txBody>
      </p:sp>
      <p:pic>
        <p:nvPicPr>
          <p:cNvPr id="3" name="Picture 2">
            <a:extLst>
              <a:ext uri="{FF2B5EF4-FFF2-40B4-BE49-F238E27FC236}">
                <a16:creationId xmlns:a16="http://schemas.microsoft.com/office/drawing/2014/main" id="{55D23A43-CFAA-A045-B907-076B683ECCBB}"/>
              </a:ext>
            </a:extLst>
          </p:cNvPr>
          <p:cNvPicPr>
            <a:picLocks noChangeAspect="1"/>
          </p:cNvPicPr>
          <p:nvPr/>
        </p:nvPicPr>
        <p:blipFill>
          <a:blip r:embed="rId3"/>
          <a:stretch>
            <a:fillRect/>
          </a:stretch>
        </p:blipFill>
        <p:spPr>
          <a:xfrm>
            <a:off x="645555" y="3714595"/>
            <a:ext cx="10114973" cy="5334154"/>
          </a:xfrm>
          <a:prstGeom prst="rect">
            <a:avLst/>
          </a:prstGeom>
        </p:spPr>
      </p:pic>
      <p:grpSp>
        <p:nvGrpSpPr>
          <p:cNvPr id="5" name="Group 4">
            <a:extLst>
              <a:ext uri="{FF2B5EF4-FFF2-40B4-BE49-F238E27FC236}">
                <a16:creationId xmlns:a16="http://schemas.microsoft.com/office/drawing/2014/main" id="{92025EB6-CBA4-CE4A-879A-32168347FA5F}"/>
              </a:ext>
            </a:extLst>
          </p:cNvPr>
          <p:cNvGrpSpPr/>
          <p:nvPr/>
        </p:nvGrpSpPr>
        <p:grpSpPr>
          <a:xfrm>
            <a:off x="336858" y="3142248"/>
            <a:ext cx="3447991" cy="682952"/>
            <a:chOff x="336858" y="3223893"/>
            <a:chExt cx="3447991" cy="682952"/>
          </a:xfrm>
        </p:grpSpPr>
        <p:pic>
          <p:nvPicPr>
            <p:cNvPr id="22" name="Picture 21">
              <a:extLst>
                <a:ext uri="{FF2B5EF4-FFF2-40B4-BE49-F238E27FC236}">
                  <a16:creationId xmlns:a16="http://schemas.microsoft.com/office/drawing/2014/main" id="{7E4640EE-91DF-B84D-AEE6-0642E6803137}"/>
                </a:ext>
              </a:extLst>
            </p:cNvPr>
            <p:cNvPicPr>
              <a:picLocks noChangeAspect="1"/>
            </p:cNvPicPr>
            <p:nvPr/>
          </p:nvPicPr>
          <p:blipFill rotWithShape="1">
            <a:blip r:embed="rId4"/>
            <a:srcRect l="87323" t="41558" r="1586" b="51764"/>
            <a:stretch/>
          </p:blipFill>
          <p:spPr>
            <a:xfrm>
              <a:off x="336858" y="3223893"/>
              <a:ext cx="1272809" cy="476032"/>
            </a:xfrm>
            <a:prstGeom prst="rect">
              <a:avLst/>
            </a:prstGeom>
          </p:spPr>
        </p:pic>
        <p:pic>
          <p:nvPicPr>
            <p:cNvPr id="23" name="Picture 22">
              <a:extLst>
                <a:ext uri="{FF2B5EF4-FFF2-40B4-BE49-F238E27FC236}">
                  <a16:creationId xmlns:a16="http://schemas.microsoft.com/office/drawing/2014/main" id="{AE00F306-C537-6341-9940-C1EAF312163D}"/>
                </a:ext>
              </a:extLst>
            </p:cNvPr>
            <p:cNvPicPr>
              <a:picLocks noChangeAspect="1"/>
            </p:cNvPicPr>
            <p:nvPr/>
          </p:nvPicPr>
          <p:blipFill rotWithShape="1">
            <a:blip r:embed="rId5"/>
            <a:srcRect l="87323" t="54823" r="2805" b="39358"/>
            <a:stretch/>
          </p:blipFill>
          <p:spPr>
            <a:xfrm>
              <a:off x="1666080" y="3381402"/>
              <a:ext cx="1132900" cy="414838"/>
            </a:xfrm>
            <a:prstGeom prst="rect">
              <a:avLst/>
            </a:prstGeom>
          </p:spPr>
        </p:pic>
        <p:pic>
          <p:nvPicPr>
            <p:cNvPr id="17" name="Picture 16">
              <a:extLst>
                <a:ext uri="{FF2B5EF4-FFF2-40B4-BE49-F238E27FC236}">
                  <a16:creationId xmlns:a16="http://schemas.microsoft.com/office/drawing/2014/main" id="{EE78491D-CBD6-1A47-BCB4-C730E15224C5}"/>
                </a:ext>
              </a:extLst>
            </p:cNvPr>
            <p:cNvPicPr>
              <a:picLocks noChangeAspect="1"/>
            </p:cNvPicPr>
            <p:nvPr/>
          </p:nvPicPr>
          <p:blipFill rotWithShape="1">
            <a:blip r:embed="rId5"/>
            <a:srcRect l="87323" t="60194" r="2805" b="31977"/>
            <a:stretch/>
          </p:blipFill>
          <p:spPr>
            <a:xfrm>
              <a:off x="2651949" y="3348744"/>
              <a:ext cx="1132900" cy="558101"/>
            </a:xfrm>
            <a:prstGeom prst="rect">
              <a:avLst/>
            </a:prstGeom>
          </p:spPr>
        </p:pic>
      </p:grpSp>
      <p:pic>
        <p:nvPicPr>
          <p:cNvPr id="6" name="Picture 5">
            <a:extLst>
              <a:ext uri="{FF2B5EF4-FFF2-40B4-BE49-F238E27FC236}">
                <a16:creationId xmlns:a16="http://schemas.microsoft.com/office/drawing/2014/main" id="{ADCDD90A-C232-174B-95D6-1D5C77B639C4}"/>
              </a:ext>
            </a:extLst>
          </p:cNvPr>
          <p:cNvPicPr>
            <a:picLocks noChangeAspect="1"/>
          </p:cNvPicPr>
          <p:nvPr/>
        </p:nvPicPr>
        <p:blipFill rotWithShape="1">
          <a:blip r:embed="rId6"/>
          <a:srcRect l="73461" t="50000" r="19875" b="41773"/>
          <a:stretch/>
        </p:blipFill>
        <p:spPr>
          <a:xfrm>
            <a:off x="4001031" y="3203171"/>
            <a:ext cx="719842" cy="356382"/>
          </a:xfrm>
          <a:prstGeom prst="rect">
            <a:avLst/>
          </a:prstGeom>
        </p:spPr>
      </p:pic>
      <p:pic>
        <p:nvPicPr>
          <p:cNvPr id="21" name="Picture 20">
            <a:extLst>
              <a:ext uri="{FF2B5EF4-FFF2-40B4-BE49-F238E27FC236}">
                <a16:creationId xmlns:a16="http://schemas.microsoft.com/office/drawing/2014/main" id="{15D2B0EE-5051-504E-89B9-8A5373C9D24F}"/>
              </a:ext>
            </a:extLst>
          </p:cNvPr>
          <p:cNvPicPr>
            <a:picLocks noChangeAspect="1"/>
          </p:cNvPicPr>
          <p:nvPr/>
        </p:nvPicPr>
        <p:blipFill rotWithShape="1">
          <a:blip r:embed="rId7"/>
          <a:srcRect l="73461" t="60718" r="19875" b="32734"/>
          <a:stretch/>
        </p:blipFill>
        <p:spPr>
          <a:xfrm>
            <a:off x="6419408" y="3334618"/>
            <a:ext cx="719842" cy="283662"/>
          </a:xfrm>
          <a:prstGeom prst="rect">
            <a:avLst/>
          </a:prstGeom>
        </p:spPr>
      </p:pic>
      <p:pic>
        <p:nvPicPr>
          <p:cNvPr id="24" name="Picture 23">
            <a:extLst>
              <a:ext uri="{FF2B5EF4-FFF2-40B4-BE49-F238E27FC236}">
                <a16:creationId xmlns:a16="http://schemas.microsoft.com/office/drawing/2014/main" id="{82B4F03E-7D90-3A4B-A450-06A91A2D3DAA}"/>
              </a:ext>
            </a:extLst>
          </p:cNvPr>
          <p:cNvPicPr>
            <a:picLocks noChangeAspect="1"/>
          </p:cNvPicPr>
          <p:nvPr/>
        </p:nvPicPr>
        <p:blipFill rotWithShape="1">
          <a:blip r:embed="rId8"/>
          <a:srcRect l="73461" t="66050" r="19875" b="22484"/>
          <a:stretch/>
        </p:blipFill>
        <p:spPr>
          <a:xfrm>
            <a:off x="8474048" y="3268487"/>
            <a:ext cx="719842" cy="496664"/>
          </a:xfrm>
          <a:prstGeom prst="rect">
            <a:avLst/>
          </a:prstGeom>
        </p:spPr>
      </p:pic>
      <p:sp>
        <p:nvSpPr>
          <p:cNvPr id="25" name="TextBox 24">
            <a:extLst>
              <a:ext uri="{FF2B5EF4-FFF2-40B4-BE49-F238E27FC236}">
                <a16:creationId xmlns:a16="http://schemas.microsoft.com/office/drawing/2014/main" id="{0BF596B8-092F-ED44-9317-7C6CD5B77D8A}"/>
              </a:ext>
            </a:extLst>
          </p:cNvPr>
          <p:cNvSpPr txBox="1"/>
          <p:nvPr/>
        </p:nvSpPr>
        <p:spPr>
          <a:xfrm>
            <a:off x="4719854" y="3275454"/>
            <a:ext cx="1785190" cy="338554"/>
          </a:xfrm>
          <a:prstGeom prst="rect">
            <a:avLst/>
          </a:prstGeom>
          <a:noFill/>
        </p:spPr>
        <p:txBody>
          <a:bodyPr wrap="square" rtlCol="0">
            <a:spAutoFit/>
          </a:bodyPr>
          <a:lstStyle/>
          <a:p>
            <a:pPr marL="12700" lvl="1"/>
            <a:r>
              <a:rPr lang="en-US" sz="1600" dirty="0"/>
              <a:t>Trend successful</a:t>
            </a:r>
          </a:p>
        </p:txBody>
      </p:sp>
      <p:sp>
        <p:nvSpPr>
          <p:cNvPr id="26" name="TextBox 25">
            <a:extLst>
              <a:ext uri="{FF2B5EF4-FFF2-40B4-BE49-F238E27FC236}">
                <a16:creationId xmlns:a16="http://schemas.microsoft.com/office/drawing/2014/main" id="{0A44BB15-A3B9-C541-8C73-A1ED9796249E}"/>
              </a:ext>
            </a:extLst>
          </p:cNvPr>
          <p:cNvSpPr txBox="1"/>
          <p:nvPr/>
        </p:nvSpPr>
        <p:spPr>
          <a:xfrm>
            <a:off x="7118959" y="3261893"/>
            <a:ext cx="1785190" cy="338554"/>
          </a:xfrm>
          <a:prstGeom prst="rect">
            <a:avLst/>
          </a:prstGeom>
          <a:noFill/>
        </p:spPr>
        <p:txBody>
          <a:bodyPr wrap="square" rtlCol="0">
            <a:spAutoFit/>
          </a:bodyPr>
          <a:lstStyle/>
          <a:p>
            <a:pPr marL="12700" lvl="1"/>
            <a:r>
              <a:rPr lang="en-US" sz="1600" dirty="0"/>
              <a:t>Trend failed</a:t>
            </a:r>
          </a:p>
        </p:txBody>
      </p:sp>
      <p:sp>
        <p:nvSpPr>
          <p:cNvPr id="27" name="TextBox 26">
            <a:extLst>
              <a:ext uri="{FF2B5EF4-FFF2-40B4-BE49-F238E27FC236}">
                <a16:creationId xmlns:a16="http://schemas.microsoft.com/office/drawing/2014/main" id="{DBF0BA45-DE02-F44F-8FEC-22152F7A55FE}"/>
              </a:ext>
            </a:extLst>
          </p:cNvPr>
          <p:cNvSpPr txBox="1"/>
          <p:nvPr/>
        </p:nvSpPr>
        <p:spPr>
          <a:xfrm>
            <a:off x="9186005" y="3250954"/>
            <a:ext cx="1785190" cy="338554"/>
          </a:xfrm>
          <a:prstGeom prst="rect">
            <a:avLst/>
          </a:prstGeom>
          <a:noFill/>
        </p:spPr>
        <p:txBody>
          <a:bodyPr wrap="square" rtlCol="0">
            <a:spAutoFit/>
          </a:bodyPr>
          <a:lstStyle/>
          <a:p>
            <a:pPr marL="12700" lvl="1"/>
            <a:r>
              <a:rPr lang="en-US" sz="1600" dirty="0"/>
              <a:t>Trend canceled</a:t>
            </a:r>
          </a:p>
        </p:txBody>
      </p:sp>
    </p:spTree>
    <p:extLst>
      <p:ext uri="{BB962C8B-B14F-4D97-AF65-F5344CB8AC3E}">
        <p14:creationId xmlns:p14="http://schemas.microsoft.com/office/powerpoint/2010/main" val="9076982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s-ES_tradnl" sz="3200" dirty="0" err="1"/>
              <a:t>Question</a:t>
            </a:r>
            <a:r>
              <a:rPr lang="es-ES_tradnl" sz="3200" dirty="0"/>
              <a:t> 2</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7" name="Agenda"/>
          <p:cNvSpPr>
            <a:spLocks noGrp="1"/>
          </p:cNvSpPr>
          <p:nvPr/>
        </p:nvSpPr>
        <p:spPr bwMode="auto">
          <a:xfrm>
            <a:off x="495300" y="2527953"/>
            <a:ext cx="10966455" cy="5357493"/>
          </a:xfrm>
          <a:prstGeom prst="rect">
            <a:avLst/>
          </a:prstGeom>
          <a:noFill/>
          <a:ln w="9525">
            <a:noFill/>
            <a:miter lim="800000"/>
            <a:headEnd/>
            <a:tailEnd/>
          </a:ln>
          <a:effectLst/>
        </p:spPr>
        <p:txBody>
          <a:bodyPr vert="horz" wrap="square" lIns="46800" tIns="46800" rIns="46800" bIns="46800" numCol="1" anchor="t" anchorCtr="0" compatLnSpc="1">
            <a:prstTxWarp prst="textNoShape">
              <a:avLst/>
            </a:prstTxWarp>
            <a:spAutoFit/>
          </a:bodyPr>
          <a:lstStyle>
            <a:lvl1pPr marL="273050" indent="-273050" algn="l" defTabSz="981075" rtl="0" eaLnBrk="0" fontAlgn="base" hangingPunct="0">
              <a:spcBef>
                <a:spcPts val="1152"/>
              </a:spcBef>
              <a:spcAft>
                <a:spcPct val="0"/>
              </a:spcAft>
              <a:buClr>
                <a:schemeClr val="tx1"/>
              </a:buClr>
              <a:buFont typeface="Verdana" pitchFamily="34" charset="0"/>
              <a:buChar char="•"/>
              <a:defRPr sz="2400">
                <a:solidFill>
                  <a:schemeClr val="tx1"/>
                </a:solidFill>
                <a:latin typeface="+mn-lt"/>
                <a:ea typeface="+mn-ea"/>
                <a:cs typeface="+mn-cs"/>
              </a:defRPr>
            </a:lvl1pPr>
            <a:lvl2pPr marL="574675" indent="-119063" algn="l" defTabSz="981075" rtl="0" eaLnBrk="0" fontAlgn="base" hangingPunct="0">
              <a:spcBef>
                <a:spcPct val="20000"/>
              </a:spcBef>
              <a:spcAft>
                <a:spcPct val="0"/>
              </a:spcAft>
              <a:buClr>
                <a:schemeClr val="tx1"/>
              </a:buClr>
              <a:buChar char="-"/>
              <a:defRPr sz="2000">
                <a:solidFill>
                  <a:schemeClr val="tx1"/>
                </a:solidFill>
                <a:latin typeface="+mn-lt"/>
              </a:defRPr>
            </a:lvl2pPr>
            <a:lvl3pPr marL="1052513" indent="-287338" algn="l" defTabSz="981075" rtl="0" eaLnBrk="0" fontAlgn="base" hangingPunct="0">
              <a:spcBef>
                <a:spcPct val="20000"/>
              </a:spcBef>
              <a:spcAft>
                <a:spcPct val="0"/>
              </a:spcAft>
              <a:buClr>
                <a:schemeClr val="tx1"/>
              </a:buClr>
              <a:buFont typeface="Marlett" pitchFamily="2" charset="2"/>
              <a:buChar char="8"/>
              <a:defRPr sz="2000">
                <a:solidFill>
                  <a:schemeClr val="tx1"/>
                </a:solidFill>
                <a:latin typeface="+mn-lt"/>
              </a:defRPr>
            </a:lvl3pPr>
            <a:lvl4pPr marL="1449388" indent="-206375" algn="l" defTabSz="981075" rtl="0" eaLnBrk="0" fontAlgn="base" hangingPunct="0">
              <a:spcBef>
                <a:spcPct val="20000"/>
              </a:spcBef>
              <a:spcAft>
                <a:spcPct val="0"/>
              </a:spcAft>
              <a:buClr>
                <a:schemeClr val="tx1"/>
              </a:buClr>
              <a:buChar char="-"/>
              <a:defRPr sz="2000">
                <a:solidFill>
                  <a:schemeClr val="tx1"/>
                </a:solidFill>
                <a:latin typeface="+mn-lt"/>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SzPct val="77000"/>
            </a:pPr>
            <a:r>
              <a:rPr lang="en-US" sz="3600" b="1" dirty="0"/>
              <a:t>What are three conclusions we can make about Kickstarter campaigns given the provided data?</a:t>
            </a:r>
          </a:p>
          <a:p>
            <a:pPr>
              <a:buSzPct val="77000"/>
            </a:pPr>
            <a:endParaRPr lang="en-US" sz="3600" b="1" dirty="0"/>
          </a:p>
          <a:p>
            <a:pPr>
              <a:buSzPct val="77000"/>
            </a:pPr>
            <a:r>
              <a:rPr lang="en-US" sz="3600" b="1" dirty="0"/>
              <a:t>What are some of the limitations of this dataset?</a:t>
            </a:r>
          </a:p>
          <a:p>
            <a:pPr>
              <a:buSzPct val="77000"/>
            </a:pPr>
            <a:endParaRPr lang="en-US" sz="3600" b="1" dirty="0"/>
          </a:p>
          <a:p>
            <a:pPr algn="just">
              <a:buSzPct val="77000"/>
            </a:pPr>
            <a:r>
              <a:rPr lang="en-US" sz="3600" b="1" dirty="0"/>
              <a:t>What are some other possible tables/graphs that we could create?</a:t>
            </a:r>
          </a:p>
          <a:p>
            <a:endParaRPr lang="en-US" sz="4000" b="1" dirty="0"/>
          </a:p>
        </p:txBody>
      </p:sp>
      <p:sp>
        <p:nvSpPr>
          <p:cNvPr id="7" name="AgendaBar">
            <a:extLst>
              <a:ext uri="{FF2B5EF4-FFF2-40B4-BE49-F238E27FC236}">
                <a16:creationId xmlns:a16="http://schemas.microsoft.com/office/drawing/2014/main" id="{1CD0D9E5-A9E9-FD44-BD5B-C9B57D587B65}"/>
              </a:ext>
            </a:extLst>
          </p:cNvPr>
          <p:cNvSpPr/>
          <p:nvPr/>
        </p:nvSpPr>
        <p:spPr bwMode="auto">
          <a:xfrm>
            <a:off x="296338" y="4125554"/>
            <a:ext cx="11400362" cy="1322744"/>
          </a:xfrm>
          <a:prstGeom prst="rect">
            <a:avLst/>
          </a:prstGeom>
          <a:noFill/>
          <a:ln w="381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0066FF"/>
                </a:solidFill>
              </a14:hiddenFill>
            </a:ext>
          </a:extLst>
        </p:spPr>
        <p:txBody>
          <a:bodyPr vert="horz" wrap="none" lIns="98097" tIns="49048" rIns="98097" bIns="49048"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dirty="0">
              <a:ln>
                <a:noFill/>
              </a:ln>
              <a:solidFill>
                <a:schemeClr val="tx1"/>
              </a:solidFill>
              <a:effectLst/>
              <a:latin typeface="Verdana" pitchFamily="34" charset="0"/>
            </a:endParaRPr>
          </a:p>
        </p:txBody>
      </p:sp>
    </p:spTree>
    <p:extLst>
      <p:ext uri="{BB962C8B-B14F-4D97-AF65-F5344CB8AC3E}">
        <p14:creationId xmlns:p14="http://schemas.microsoft.com/office/powerpoint/2010/main" val="18046280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s-ES_tradnl" sz="3200" dirty="0" err="1"/>
              <a:t>The</a:t>
            </a:r>
            <a:r>
              <a:rPr lang="es-ES_tradnl" sz="3200" dirty="0"/>
              <a:t> </a:t>
            </a:r>
            <a:r>
              <a:rPr lang="es-ES_tradnl" sz="3200" dirty="0" err="1"/>
              <a:t>main</a:t>
            </a:r>
            <a:r>
              <a:rPr lang="es-ES_tradnl" sz="3200" dirty="0"/>
              <a:t> </a:t>
            </a:r>
            <a:r>
              <a:rPr lang="es-ES_tradnl" sz="3200" dirty="0" err="1"/>
              <a:t>limitation</a:t>
            </a:r>
            <a:r>
              <a:rPr lang="es-ES_tradnl" sz="3200" dirty="0"/>
              <a:t> </a:t>
            </a:r>
            <a:r>
              <a:rPr lang="es-ES_tradnl" sz="3200" dirty="0" err="1"/>
              <a:t>is</a:t>
            </a:r>
            <a:r>
              <a:rPr lang="es-ES_tradnl" sz="3200" dirty="0"/>
              <a:t> </a:t>
            </a:r>
            <a:r>
              <a:rPr lang="es-ES_tradnl" sz="3200" dirty="0" err="1"/>
              <a:t>the</a:t>
            </a:r>
            <a:r>
              <a:rPr lang="es-ES_tradnl" sz="3200" dirty="0"/>
              <a:t> </a:t>
            </a:r>
            <a:r>
              <a:rPr lang="es-ES_tradnl" sz="3200" dirty="0" err="1"/>
              <a:t>size</a:t>
            </a:r>
            <a:r>
              <a:rPr lang="es-ES_tradnl" sz="3200" dirty="0"/>
              <a:t> of </a:t>
            </a:r>
            <a:r>
              <a:rPr lang="es-ES_tradnl" sz="3200" dirty="0" err="1"/>
              <a:t>the</a:t>
            </a:r>
            <a:r>
              <a:rPr lang="es-ES_tradnl" sz="3200" dirty="0"/>
              <a:t> </a:t>
            </a:r>
            <a:r>
              <a:rPr lang="es-ES_tradnl" sz="3200" dirty="0" err="1"/>
              <a:t>dataset</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0" name="Rectangle 10">
            <a:extLst>
              <a:ext uri="{FF2B5EF4-FFF2-40B4-BE49-F238E27FC236}">
                <a16:creationId xmlns:a16="http://schemas.microsoft.com/office/drawing/2014/main" id="{445B6F90-8742-7949-9CC1-207FE7B84762}"/>
              </a:ext>
            </a:extLst>
          </p:cNvPr>
          <p:cNvSpPr>
            <a:spLocks noChangeArrowheads="1"/>
          </p:cNvSpPr>
          <p:nvPr/>
        </p:nvSpPr>
        <p:spPr bwMode="gray">
          <a:xfrm>
            <a:off x="3149930" y="1728148"/>
            <a:ext cx="2078059" cy="720000"/>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General Size</a:t>
            </a:r>
          </a:p>
        </p:txBody>
      </p:sp>
      <p:sp>
        <p:nvSpPr>
          <p:cNvPr id="11" name="Rectangle 10">
            <a:extLst>
              <a:ext uri="{FF2B5EF4-FFF2-40B4-BE49-F238E27FC236}">
                <a16:creationId xmlns:a16="http://schemas.microsoft.com/office/drawing/2014/main" id="{970081D5-D530-3745-93CD-EE31CB6E7A19}"/>
              </a:ext>
            </a:extLst>
          </p:cNvPr>
          <p:cNvSpPr>
            <a:spLocks noChangeArrowheads="1"/>
          </p:cNvSpPr>
          <p:nvPr/>
        </p:nvSpPr>
        <p:spPr bwMode="gray">
          <a:xfrm>
            <a:off x="3149930" y="4895816"/>
            <a:ext cx="2078059" cy="887892"/>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Currency</a:t>
            </a:r>
          </a:p>
        </p:txBody>
      </p:sp>
      <p:sp>
        <p:nvSpPr>
          <p:cNvPr id="12" name="Rectangle 11">
            <a:extLst>
              <a:ext uri="{FF2B5EF4-FFF2-40B4-BE49-F238E27FC236}">
                <a16:creationId xmlns:a16="http://schemas.microsoft.com/office/drawing/2014/main" id="{14CB1326-8386-B748-855E-DD29C0C169C4}"/>
              </a:ext>
            </a:extLst>
          </p:cNvPr>
          <p:cNvSpPr>
            <a:spLocks noChangeArrowheads="1"/>
          </p:cNvSpPr>
          <p:nvPr/>
        </p:nvSpPr>
        <p:spPr bwMode="gray">
          <a:xfrm>
            <a:off x="3149930" y="5919741"/>
            <a:ext cx="2078059" cy="887892"/>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Conditional-Format</a:t>
            </a:r>
          </a:p>
        </p:txBody>
      </p:sp>
      <p:sp>
        <p:nvSpPr>
          <p:cNvPr id="14" name="Rectangle 13">
            <a:extLst>
              <a:ext uri="{FF2B5EF4-FFF2-40B4-BE49-F238E27FC236}">
                <a16:creationId xmlns:a16="http://schemas.microsoft.com/office/drawing/2014/main" id="{E0D4A1D1-7161-DF42-AB7D-92D1C3D6AD96}"/>
              </a:ext>
            </a:extLst>
          </p:cNvPr>
          <p:cNvSpPr>
            <a:spLocks noChangeArrowheads="1"/>
          </p:cNvSpPr>
          <p:nvPr/>
        </p:nvSpPr>
        <p:spPr bwMode="gray">
          <a:xfrm>
            <a:off x="619365" y="1728149"/>
            <a:ext cx="1143794" cy="7120045"/>
          </a:xfrm>
          <a:prstGeom prst="rect">
            <a:avLst/>
          </a:prstGeom>
          <a:solidFill>
            <a:schemeClr val="tx1">
              <a:lumMod val="65000"/>
              <a:lumOff val="35000"/>
            </a:schemeClr>
          </a:solidFill>
          <a:ln>
            <a:noFill/>
            <a:headEnd/>
            <a:tailEnd/>
          </a:ln>
        </p:spPr>
        <p:style>
          <a:lnRef idx="0">
            <a:schemeClr val="dk1"/>
          </a:lnRef>
          <a:fillRef idx="3">
            <a:schemeClr val="dk1"/>
          </a:fillRef>
          <a:effectRef idx="3">
            <a:schemeClr val="dk1"/>
          </a:effectRef>
          <a:fontRef idx="minor">
            <a:schemeClr val="lt1"/>
          </a:fontRef>
        </p:style>
        <p:txBody>
          <a:bodyPr lIns="46926" tIns="46926" rIns="46926" bIns="46926" anchor="ctr"/>
          <a:lstStyle/>
          <a:p>
            <a:pPr algn="ctr" eaLnBrk="0" hangingPunct="0"/>
            <a:r>
              <a:rPr lang="en-US" sz="2400" dirty="0" err="1">
                <a:solidFill>
                  <a:srgbClr val="FFFFFF"/>
                </a:solidFill>
                <a:ea typeface="MS PGothic" pitchFamily="34" charset="-128"/>
              </a:rPr>
              <a:t>Limi-tations</a:t>
            </a:r>
            <a:r>
              <a:rPr lang="en-US" sz="2400" dirty="0">
                <a:solidFill>
                  <a:srgbClr val="FFFFFF"/>
                </a:solidFill>
                <a:ea typeface="MS PGothic" pitchFamily="34" charset="-128"/>
              </a:rPr>
              <a:t> of the dataset</a:t>
            </a:r>
          </a:p>
        </p:txBody>
      </p:sp>
      <p:sp>
        <p:nvSpPr>
          <p:cNvPr id="16" name="Rectangle 15">
            <a:extLst>
              <a:ext uri="{FF2B5EF4-FFF2-40B4-BE49-F238E27FC236}">
                <a16:creationId xmlns:a16="http://schemas.microsoft.com/office/drawing/2014/main" id="{E6420167-0A12-4845-89AA-311F78EBFD72}"/>
              </a:ext>
            </a:extLst>
          </p:cNvPr>
          <p:cNvSpPr>
            <a:spLocks noChangeArrowheads="1"/>
          </p:cNvSpPr>
          <p:nvPr/>
        </p:nvSpPr>
        <p:spPr bwMode="gray">
          <a:xfrm>
            <a:off x="3149930" y="6943666"/>
            <a:ext cx="2078059" cy="864055"/>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Columns</a:t>
            </a:r>
          </a:p>
        </p:txBody>
      </p:sp>
      <p:sp>
        <p:nvSpPr>
          <p:cNvPr id="18" name="Rectangle 10">
            <a:extLst>
              <a:ext uri="{FF2B5EF4-FFF2-40B4-BE49-F238E27FC236}">
                <a16:creationId xmlns:a16="http://schemas.microsoft.com/office/drawing/2014/main" id="{594F6E42-3CAD-2B4C-AA67-63AE42A02084}"/>
              </a:ext>
            </a:extLst>
          </p:cNvPr>
          <p:cNvSpPr>
            <a:spLocks noChangeArrowheads="1"/>
          </p:cNvSpPr>
          <p:nvPr/>
        </p:nvSpPr>
        <p:spPr bwMode="gray">
          <a:xfrm>
            <a:off x="3149930" y="2584181"/>
            <a:ext cx="2078059" cy="917095"/>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Countries</a:t>
            </a:r>
          </a:p>
        </p:txBody>
      </p:sp>
      <p:sp>
        <p:nvSpPr>
          <p:cNvPr id="20" name="Rectangle 10">
            <a:extLst>
              <a:ext uri="{FF2B5EF4-FFF2-40B4-BE49-F238E27FC236}">
                <a16:creationId xmlns:a16="http://schemas.microsoft.com/office/drawing/2014/main" id="{0ACBA96C-4ECF-A94E-AC92-3FC3DE413BB2}"/>
              </a:ext>
            </a:extLst>
          </p:cNvPr>
          <p:cNvSpPr>
            <a:spLocks noChangeArrowheads="1"/>
          </p:cNvSpPr>
          <p:nvPr/>
        </p:nvSpPr>
        <p:spPr bwMode="gray">
          <a:xfrm>
            <a:off x="3149930" y="3637309"/>
            <a:ext cx="2078059" cy="1122474"/>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Categories</a:t>
            </a:r>
          </a:p>
        </p:txBody>
      </p:sp>
      <p:sp>
        <p:nvSpPr>
          <p:cNvPr id="21" name="Source">
            <a:extLst>
              <a:ext uri="{FF2B5EF4-FFF2-40B4-BE49-F238E27FC236}">
                <a16:creationId xmlns:a16="http://schemas.microsoft.com/office/drawing/2014/main" id="{9708AF62-CD74-7444-B84B-02C669234589}"/>
              </a:ext>
            </a:extLst>
          </p:cNvPr>
          <p:cNvSpPr>
            <a:spLocks noGrp="1"/>
          </p:cNvSpPr>
          <p:nvPr/>
        </p:nvSpPr>
        <p:spPr bwMode="auto">
          <a:xfrm>
            <a:off x="5369748" y="1728150"/>
            <a:ext cx="6339370" cy="557852"/>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lvl="0"/>
            <a:r>
              <a:rPr lang="en-US" sz="1600" dirty="0"/>
              <a:t>We have only information from 4115 campaigns it is too few data to have reliable conclusions.</a:t>
            </a:r>
          </a:p>
        </p:txBody>
      </p:sp>
      <p:sp>
        <p:nvSpPr>
          <p:cNvPr id="22" name="Source">
            <a:extLst>
              <a:ext uri="{FF2B5EF4-FFF2-40B4-BE49-F238E27FC236}">
                <a16:creationId xmlns:a16="http://schemas.microsoft.com/office/drawing/2014/main" id="{3B72E707-99CE-5840-B80D-57C87CC79CBF}"/>
              </a:ext>
            </a:extLst>
          </p:cNvPr>
          <p:cNvSpPr>
            <a:spLocks noGrp="1"/>
          </p:cNvSpPr>
          <p:nvPr/>
        </p:nvSpPr>
        <p:spPr bwMode="auto">
          <a:xfrm>
            <a:off x="5369747" y="2414211"/>
            <a:ext cx="6339370" cy="1006775"/>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r>
              <a:rPr lang="en-US" sz="1600" dirty="0"/>
              <a:t>There is so few information from the other countries. Even though there is a column of countries and currencies, almost all the information belongs to the United States.</a:t>
            </a:r>
          </a:p>
        </p:txBody>
      </p:sp>
      <p:sp>
        <p:nvSpPr>
          <p:cNvPr id="23" name="Source">
            <a:extLst>
              <a:ext uri="{FF2B5EF4-FFF2-40B4-BE49-F238E27FC236}">
                <a16:creationId xmlns:a16="http://schemas.microsoft.com/office/drawing/2014/main" id="{A81E0AE2-623B-A543-8959-CC7BD2D81226}"/>
              </a:ext>
            </a:extLst>
          </p:cNvPr>
          <p:cNvSpPr>
            <a:spLocks noGrp="1"/>
          </p:cNvSpPr>
          <p:nvPr/>
        </p:nvSpPr>
        <p:spPr bwMode="auto">
          <a:xfrm>
            <a:off x="5369747" y="3549195"/>
            <a:ext cx="6339370" cy="1122474"/>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r>
              <a:rPr lang="en-US" sz="1600" dirty="0"/>
              <a:t>Like the countries, the small amount of data made me conclude that some categories and sub-categories had so few information that I decided to exclude them from the analysis.</a:t>
            </a:r>
          </a:p>
        </p:txBody>
      </p:sp>
      <p:sp>
        <p:nvSpPr>
          <p:cNvPr id="25" name="Pentagon 24">
            <a:extLst>
              <a:ext uri="{FF2B5EF4-FFF2-40B4-BE49-F238E27FC236}">
                <a16:creationId xmlns:a16="http://schemas.microsoft.com/office/drawing/2014/main" id="{04081019-BE6E-774D-B8DD-1E1C28CFAD17}"/>
              </a:ext>
            </a:extLst>
          </p:cNvPr>
          <p:cNvSpPr/>
          <p:nvPr/>
        </p:nvSpPr>
        <p:spPr bwMode="auto">
          <a:xfrm>
            <a:off x="1868291" y="1728149"/>
            <a:ext cx="1156630" cy="4055559"/>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ctr" defTabSz="981075" rtl="0" eaLnBrk="1" fontAlgn="base" latinLnBrk="0" hangingPunct="1">
              <a:lnSpc>
                <a:spcPct val="100000"/>
              </a:lnSpc>
              <a:spcBef>
                <a:spcPct val="0"/>
              </a:spcBef>
              <a:spcAft>
                <a:spcPct val="0"/>
              </a:spcAft>
              <a:buClrTx/>
              <a:buSzTx/>
              <a:buFontTx/>
              <a:buNone/>
              <a:tabLst/>
            </a:pPr>
            <a:r>
              <a:rPr lang="en-US" sz="1600" dirty="0">
                <a:solidFill>
                  <a:srgbClr val="FFFFFF"/>
                </a:solidFill>
                <a:latin typeface="Verdana" pitchFamily="34" charset="0"/>
              </a:rPr>
              <a:t>Data Size</a:t>
            </a:r>
            <a:endParaRPr kumimoji="0" lang="en-US" sz="1600" b="0" i="0" u="none" strike="noStrike" cap="none" normalizeH="0" baseline="0" dirty="0">
              <a:ln>
                <a:noFill/>
              </a:ln>
              <a:solidFill>
                <a:srgbClr val="FFFFFF"/>
              </a:solidFill>
              <a:effectLst/>
              <a:latin typeface="Verdana" pitchFamily="34" charset="0"/>
            </a:endParaRPr>
          </a:p>
        </p:txBody>
      </p:sp>
      <p:sp>
        <p:nvSpPr>
          <p:cNvPr id="26" name="Pentagon 25">
            <a:extLst>
              <a:ext uri="{FF2B5EF4-FFF2-40B4-BE49-F238E27FC236}">
                <a16:creationId xmlns:a16="http://schemas.microsoft.com/office/drawing/2014/main" id="{C2F396B0-81AC-604C-933E-3EED5AC0D309}"/>
              </a:ext>
            </a:extLst>
          </p:cNvPr>
          <p:cNvSpPr/>
          <p:nvPr/>
        </p:nvSpPr>
        <p:spPr bwMode="auto">
          <a:xfrm>
            <a:off x="1868291" y="5919742"/>
            <a:ext cx="1156629" cy="1887979"/>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ctr" defTabSz="981075" rtl="0" eaLnBrk="1" fontAlgn="base" latinLnBrk="0" hangingPunct="1">
              <a:lnSpc>
                <a:spcPct val="100000"/>
              </a:lnSpc>
              <a:spcBef>
                <a:spcPct val="0"/>
              </a:spcBef>
              <a:spcAft>
                <a:spcPct val="0"/>
              </a:spcAft>
              <a:buClrTx/>
              <a:buSzTx/>
              <a:buFontTx/>
              <a:buNone/>
              <a:tabLst/>
            </a:pPr>
            <a:r>
              <a:rPr lang="en-US" sz="1600" dirty="0">
                <a:solidFill>
                  <a:srgbClr val="FFFFFF"/>
                </a:solidFill>
                <a:latin typeface="Verdana" pitchFamily="34" charset="0"/>
              </a:rPr>
              <a:t>Data-Info</a:t>
            </a:r>
            <a:endParaRPr kumimoji="0" lang="en-US" sz="1600" b="0" i="0" u="none" strike="noStrike" cap="none" normalizeH="0" baseline="0" dirty="0">
              <a:ln>
                <a:noFill/>
              </a:ln>
              <a:solidFill>
                <a:srgbClr val="FFFFFF"/>
              </a:solidFill>
              <a:effectLst/>
              <a:latin typeface="Verdana" pitchFamily="34" charset="0"/>
            </a:endParaRPr>
          </a:p>
        </p:txBody>
      </p:sp>
      <p:sp>
        <p:nvSpPr>
          <p:cNvPr id="27" name="Source">
            <a:extLst>
              <a:ext uri="{FF2B5EF4-FFF2-40B4-BE49-F238E27FC236}">
                <a16:creationId xmlns:a16="http://schemas.microsoft.com/office/drawing/2014/main" id="{7AA1604B-B9AB-5443-99F3-20E87D3A728C}"/>
              </a:ext>
            </a:extLst>
          </p:cNvPr>
          <p:cNvSpPr>
            <a:spLocks noGrp="1"/>
          </p:cNvSpPr>
          <p:nvPr/>
        </p:nvSpPr>
        <p:spPr bwMode="auto">
          <a:xfrm>
            <a:off x="5368955" y="4799878"/>
            <a:ext cx="6339369" cy="904202"/>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lvl="0"/>
            <a:r>
              <a:rPr lang="en-US" sz="1600" dirty="0"/>
              <a:t>The currency is not standard so it is necessary to make the conversion to check the real value. It would be useful a conversion rate.</a:t>
            </a:r>
          </a:p>
        </p:txBody>
      </p:sp>
      <p:sp>
        <p:nvSpPr>
          <p:cNvPr id="28" name="Source">
            <a:extLst>
              <a:ext uri="{FF2B5EF4-FFF2-40B4-BE49-F238E27FC236}">
                <a16:creationId xmlns:a16="http://schemas.microsoft.com/office/drawing/2014/main" id="{58854823-1F6B-F447-B76F-C878D8DBCD08}"/>
              </a:ext>
            </a:extLst>
          </p:cNvPr>
          <p:cNvSpPr>
            <a:spLocks noGrp="1"/>
          </p:cNvSpPr>
          <p:nvPr/>
        </p:nvSpPr>
        <p:spPr bwMode="auto">
          <a:xfrm>
            <a:off x="5369748" y="5832289"/>
            <a:ext cx="6338548" cy="904202"/>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Clr>
                <a:srgbClr val="000000"/>
              </a:buClr>
            </a:pPr>
            <a:r>
              <a:rPr lang="en-US" sz="1600" dirty="0">
                <a:solidFill>
                  <a:srgbClr val="000000"/>
                </a:solidFill>
                <a:ea typeface="Verdana" panose="020B0604030504040204" pitchFamily="34" charset="0"/>
                <a:cs typeface="Verdana" panose="020B0604030504040204" pitchFamily="34" charset="0"/>
              </a:rPr>
              <a:t>Even though I consider that the data is not enough, I think that the conditional formatting is a good visualization technique but for smaller datasets.</a:t>
            </a:r>
          </a:p>
        </p:txBody>
      </p:sp>
      <p:sp>
        <p:nvSpPr>
          <p:cNvPr id="29" name="Source">
            <a:extLst>
              <a:ext uri="{FF2B5EF4-FFF2-40B4-BE49-F238E27FC236}">
                <a16:creationId xmlns:a16="http://schemas.microsoft.com/office/drawing/2014/main" id="{BC445064-E970-5644-AD25-F85032B6EA37}"/>
              </a:ext>
            </a:extLst>
          </p:cNvPr>
          <p:cNvSpPr>
            <a:spLocks noGrp="1"/>
          </p:cNvSpPr>
          <p:nvPr/>
        </p:nvSpPr>
        <p:spPr bwMode="auto">
          <a:xfrm>
            <a:off x="5369748" y="6864700"/>
            <a:ext cx="6338548" cy="904202"/>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Clr>
                <a:srgbClr val="000000"/>
              </a:buClr>
            </a:pPr>
            <a:r>
              <a:rPr lang="en-US" sz="1600" dirty="0">
                <a:solidFill>
                  <a:srgbClr val="000000"/>
                </a:solidFill>
                <a:ea typeface="Verdana" panose="020B0604030504040204" pitchFamily="34" charset="0"/>
                <a:cs typeface="Verdana" panose="020B0604030504040204" pitchFamily="34" charset="0"/>
              </a:rPr>
              <a:t>The data of the name and blurb table is ok for extra information but  I can’t use it for analysis because is not something that is repeated or quantified.</a:t>
            </a:r>
          </a:p>
        </p:txBody>
      </p:sp>
      <p:sp>
        <p:nvSpPr>
          <p:cNvPr id="24" name="Source">
            <a:extLst>
              <a:ext uri="{FF2B5EF4-FFF2-40B4-BE49-F238E27FC236}">
                <a16:creationId xmlns:a16="http://schemas.microsoft.com/office/drawing/2014/main" id="{596B4D61-A725-BE41-B902-9A9E99216D09}"/>
              </a:ext>
            </a:extLst>
          </p:cNvPr>
          <p:cNvSpPr>
            <a:spLocks noGrp="1"/>
          </p:cNvSpPr>
          <p:nvPr/>
        </p:nvSpPr>
        <p:spPr bwMode="auto">
          <a:xfrm>
            <a:off x="5369748" y="7897110"/>
            <a:ext cx="6338548" cy="904202"/>
          </a:xfrm>
          <a:prstGeom prst="rect">
            <a:avLst/>
          </a:prstGeom>
          <a:noFill/>
          <a:ln w="9525">
            <a:solidFill>
              <a:schemeClr val="accent1">
                <a:lumMod val="25000"/>
              </a:schemeClr>
            </a:solidFill>
            <a:miter lim="800000"/>
            <a:headEnd/>
            <a:tailEnd/>
          </a:ln>
          <a:effectLst/>
        </p:spPr>
        <p:txBody>
          <a:bodyPr vert="horz" wrap="square" lIns="46925" tIns="46925" rIns="46925" bIns="46925" numCol="1" anchor="ctr" anchorCtr="0" compatLnSpc="1">
            <a:prstTxWarp prst="textNoShape">
              <a:avLst/>
            </a:prstTxWarp>
            <a:noAutofit/>
          </a:bodyPr>
          <a:lstStyle>
            <a:lvl1pPr marL="173038" indent="-173038" algn="l" defTabSz="981075" rtl="0" eaLnBrk="0" fontAlgn="base" hangingPunct="0">
              <a:spcBef>
                <a:spcPct val="40000"/>
              </a:spcBef>
              <a:spcAft>
                <a:spcPct val="0"/>
              </a:spcAft>
              <a:buClr>
                <a:schemeClr val="tx1"/>
              </a:buClr>
              <a:buFont typeface="Verdana" pitchFamily="34" charset="0"/>
              <a:buChar char="•"/>
              <a:defRPr sz="1400">
                <a:solidFill>
                  <a:schemeClr val="tx1"/>
                </a:solidFill>
                <a:latin typeface="Verdana" pitchFamily="34" charset="0"/>
                <a:ea typeface="+mn-ea"/>
                <a:cs typeface="+mn-cs"/>
              </a:defRPr>
            </a:lvl1pPr>
            <a:lvl2pPr marL="447675" indent="-119063"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2pPr>
            <a:lvl3pPr marL="812800" indent="-200025" algn="l" defTabSz="981075" rtl="0" eaLnBrk="0" fontAlgn="base" hangingPunct="0">
              <a:spcBef>
                <a:spcPct val="20000"/>
              </a:spcBef>
              <a:spcAft>
                <a:spcPct val="0"/>
              </a:spcAft>
              <a:buClr>
                <a:schemeClr val="tx1"/>
              </a:buClr>
              <a:buFont typeface="Marlett" pitchFamily="2" charset="2"/>
              <a:buChar char="8"/>
              <a:defRPr sz="1200">
                <a:solidFill>
                  <a:schemeClr val="tx1"/>
                </a:solidFill>
                <a:latin typeface="Verdana" pitchFamily="34" charset="0"/>
              </a:defRPr>
            </a:lvl3pPr>
            <a:lvl4pPr marL="971550" indent="-206375" algn="l" defTabSz="981075" rtl="0" eaLnBrk="0" fontAlgn="base" hangingPunct="0">
              <a:spcBef>
                <a:spcPct val="20000"/>
              </a:spcBef>
              <a:spcAft>
                <a:spcPct val="0"/>
              </a:spcAft>
              <a:buClr>
                <a:schemeClr val="tx1"/>
              </a:buClr>
              <a:buChar char="-"/>
              <a:defRPr sz="1200">
                <a:solidFill>
                  <a:schemeClr val="tx1"/>
                </a:solidFill>
                <a:latin typeface="Verdana" pitchFamily="34" charset="0"/>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Clr>
                <a:srgbClr val="000000"/>
              </a:buClr>
            </a:pPr>
            <a:r>
              <a:rPr lang="en-US" sz="1600" dirty="0">
                <a:solidFill>
                  <a:srgbClr val="000000"/>
                </a:solidFill>
                <a:ea typeface="Verdana" panose="020B0604030504040204" pitchFamily="34" charset="0"/>
                <a:cs typeface="Verdana" panose="020B0604030504040204" pitchFamily="34" charset="0"/>
              </a:rPr>
              <a:t>I found the available graph option limited to a broader analysis.</a:t>
            </a:r>
          </a:p>
        </p:txBody>
      </p:sp>
      <p:sp>
        <p:nvSpPr>
          <p:cNvPr id="30" name="Rectangle 29">
            <a:extLst>
              <a:ext uri="{FF2B5EF4-FFF2-40B4-BE49-F238E27FC236}">
                <a16:creationId xmlns:a16="http://schemas.microsoft.com/office/drawing/2014/main" id="{961BFAFB-3ECC-5C42-8554-2CA9A9CE60E9}"/>
              </a:ext>
            </a:extLst>
          </p:cNvPr>
          <p:cNvSpPr>
            <a:spLocks noChangeArrowheads="1"/>
          </p:cNvSpPr>
          <p:nvPr/>
        </p:nvSpPr>
        <p:spPr bwMode="gray">
          <a:xfrm>
            <a:off x="3149930" y="7943755"/>
            <a:ext cx="2078059" cy="904439"/>
          </a:xfrm>
          <a:prstGeom prst="rect">
            <a:avLst/>
          </a:prstGeom>
          <a:solidFill>
            <a:srgbClr val="085FB2"/>
          </a:solidFill>
          <a:ln>
            <a:noFill/>
            <a:headEnd/>
            <a:tailEnd/>
          </a:ln>
        </p:spPr>
        <p:style>
          <a:lnRef idx="1">
            <a:schemeClr val="accent6"/>
          </a:lnRef>
          <a:fillRef idx="3">
            <a:schemeClr val="accent6"/>
          </a:fillRef>
          <a:effectRef idx="2">
            <a:schemeClr val="accent6"/>
          </a:effectRef>
          <a:fontRef idx="minor">
            <a:schemeClr val="lt1"/>
          </a:fontRef>
        </p:style>
        <p:txBody>
          <a:bodyPr lIns="46926" tIns="46926" rIns="46926" bIns="46926" anchor="ctr"/>
          <a:lstStyle/>
          <a:p>
            <a:pPr algn="ctr" eaLnBrk="0" hangingPunct="0"/>
            <a:r>
              <a:rPr lang="en-US" dirty="0">
                <a:solidFill>
                  <a:schemeClr val="bg2"/>
                </a:solidFill>
                <a:ea typeface="MS PGothic" pitchFamily="34" charset="-128"/>
              </a:rPr>
              <a:t>Graphs</a:t>
            </a:r>
          </a:p>
        </p:txBody>
      </p:sp>
      <p:sp>
        <p:nvSpPr>
          <p:cNvPr id="31" name="Pentagon 30">
            <a:extLst>
              <a:ext uri="{FF2B5EF4-FFF2-40B4-BE49-F238E27FC236}">
                <a16:creationId xmlns:a16="http://schemas.microsoft.com/office/drawing/2014/main" id="{DC8E8EE8-6D0D-A548-BDF9-8AFE086F5650}"/>
              </a:ext>
            </a:extLst>
          </p:cNvPr>
          <p:cNvSpPr/>
          <p:nvPr/>
        </p:nvSpPr>
        <p:spPr bwMode="auto">
          <a:xfrm>
            <a:off x="1878230" y="7943755"/>
            <a:ext cx="1156629" cy="904439"/>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ctr" defTabSz="981075" rtl="0" eaLnBrk="1" fontAlgn="base" latinLnBrk="0" hangingPunct="1">
              <a:lnSpc>
                <a:spcPct val="100000"/>
              </a:lnSpc>
              <a:spcBef>
                <a:spcPct val="0"/>
              </a:spcBef>
              <a:spcAft>
                <a:spcPct val="0"/>
              </a:spcAft>
              <a:buClrTx/>
              <a:buSzTx/>
              <a:buFontTx/>
              <a:buNone/>
              <a:tabLst/>
            </a:pPr>
            <a:r>
              <a:rPr lang="en-US" sz="1600" dirty="0">
                <a:solidFill>
                  <a:srgbClr val="FFFFFF"/>
                </a:solidFill>
                <a:latin typeface="Verdana" pitchFamily="34" charset="0"/>
              </a:rPr>
              <a:t>Excel</a:t>
            </a:r>
            <a:endParaRPr kumimoji="0" lang="en-US" sz="1600" b="0" i="0" u="none" strike="noStrike" cap="none" normalizeH="0" baseline="0" dirty="0">
              <a:ln>
                <a:noFill/>
              </a:ln>
              <a:solidFill>
                <a:srgbClr val="FFFFFF"/>
              </a:solidFill>
              <a:effectLst/>
              <a:latin typeface="Verdana" pitchFamily="34" charset="0"/>
            </a:endParaRPr>
          </a:p>
        </p:txBody>
      </p:sp>
    </p:spTree>
    <p:extLst>
      <p:ext uri="{BB962C8B-B14F-4D97-AF65-F5344CB8AC3E}">
        <p14:creationId xmlns:p14="http://schemas.microsoft.com/office/powerpoint/2010/main" val="30509250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s-ES_tradnl" sz="3200" dirty="0" err="1"/>
              <a:t>Question</a:t>
            </a:r>
            <a:r>
              <a:rPr lang="es-ES_tradnl" sz="3200" dirty="0"/>
              <a:t> 3</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7" name="Agenda"/>
          <p:cNvSpPr>
            <a:spLocks noGrp="1"/>
          </p:cNvSpPr>
          <p:nvPr/>
        </p:nvSpPr>
        <p:spPr bwMode="auto">
          <a:xfrm>
            <a:off x="495300" y="2527953"/>
            <a:ext cx="10966455" cy="5357493"/>
          </a:xfrm>
          <a:prstGeom prst="rect">
            <a:avLst/>
          </a:prstGeom>
          <a:noFill/>
          <a:ln w="9525">
            <a:noFill/>
            <a:miter lim="800000"/>
            <a:headEnd/>
            <a:tailEnd/>
          </a:ln>
          <a:effectLst/>
        </p:spPr>
        <p:txBody>
          <a:bodyPr vert="horz" wrap="square" lIns="46800" tIns="46800" rIns="46800" bIns="46800" numCol="1" anchor="t" anchorCtr="0" compatLnSpc="1">
            <a:prstTxWarp prst="textNoShape">
              <a:avLst/>
            </a:prstTxWarp>
            <a:spAutoFit/>
          </a:bodyPr>
          <a:lstStyle>
            <a:lvl1pPr marL="273050" indent="-273050" algn="l" defTabSz="981075" rtl="0" eaLnBrk="0" fontAlgn="base" hangingPunct="0">
              <a:spcBef>
                <a:spcPts val="1152"/>
              </a:spcBef>
              <a:spcAft>
                <a:spcPct val="0"/>
              </a:spcAft>
              <a:buClr>
                <a:schemeClr val="tx1"/>
              </a:buClr>
              <a:buFont typeface="Verdana" pitchFamily="34" charset="0"/>
              <a:buChar char="•"/>
              <a:defRPr sz="2400">
                <a:solidFill>
                  <a:schemeClr val="tx1"/>
                </a:solidFill>
                <a:latin typeface="+mn-lt"/>
                <a:ea typeface="+mn-ea"/>
                <a:cs typeface="+mn-cs"/>
              </a:defRPr>
            </a:lvl1pPr>
            <a:lvl2pPr marL="574675" indent="-119063" algn="l" defTabSz="981075" rtl="0" eaLnBrk="0" fontAlgn="base" hangingPunct="0">
              <a:spcBef>
                <a:spcPct val="20000"/>
              </a:spcBef>
              <a:spcAft>
                <a:spcPct val="0"/>
              </a:spcAft>
              <a:buClr>
                <a:schemeClr val="tx1"/>
              </a:buClr>
              <a:buChar char="-"/>
              <a:defRPr sz="2000">
                <a:solidFill>
                  <a:schemeClr val="tx1"/>
                </a:solidFill>
                <a:latin typeface="+mn-lt"/>
              </a:defRPr>
            </a:lvl2pPr>
            <a:lvl3pPr marL="1052513" indent="-287338" algn="l" defTabSz="981075" rtl="0" eaLnBrk="0" fontAlgn="base" hangingPunct="0">
              <a:spcBef>
                <a:spcPct val="20000"/>
              </a:spcBef>
              <a:spcAft>
                <a:spcPct val="0"/>
              </a:spcAft>
              <a:buClr>
                <a:schemeClr val="tx1"/>
              </a:buClr>
              <a:buFont typeface="Marlett" pitchFamily="2" charset="2"/>
              <a:buChar char="8"/>
              <a:defRPr sz="2000">
                <a:solidFill>
                  <a:schemeClr val="tx1"/>
                </a:solidFill>
                <a:latin typeface="+mn-lt"/>
              </a:defRPr>
            </a:lvl3pPr>
            <a:lvl4pPr marL="1449388" indent="-206375" algn="l" defTabSz="981075" rtl="0" eaLnBrk="0" fontAlgn="base" hangingPunct="0">
              <a:spcBef>
                <a:spcPct val="20000"/>
              </a:spcBef>
              <a:spcAft>
                <a:spcPct val="0"/>
              </a:spcAft>
              <a:buClr>
                <a:schemeClr val="tx1"/>
              </a:buClr>
              <a:buChar char="-"/>
              <a:defRPr sz="2000">
                <a:solidFill>
                  <a:schemeClr val="tx1"/>
                </a:solidFill>
                <a:latin typeface="+mn-lt"/>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SzPct val="77000"/>
            </a:pPr>
            <a:r>
              <a:rPr lang="en-US" sz="3600" b="1" dirty="0"/>
              <a:t>What are three conclusions we can make about Kickstarter campaigns given the provided data?</a:t>
            </a:r>
          </a:p>
          <a:p>
            <a:pPr>
              <a:buSzPct val="77000"/>
            </a:pPr>
            <a:endParaRPr lang="en-US" sz="3600" b="1" dirty="0"/>
          </a:p>
          <a:p>
            <a:pPr>
              <a:buSzPct val="77000"/>
            </a:pPr>
            <a:r>
              <a:rPr lang="en-US" sz="3600" b="1" dirty="0"/>
              <a:t>What are some of the limitations of this dataset?</a:t>
            </a:r>
          </a:p>
          <a:p>
            <a:pPr>
              <a:buSzPct val="77000"/>
            </a:pPr>
            <a:endParaRPr lang="en-US" sz="3600" b="1" dirty="0"/>
          </a:p>
          <a:p>
            <a:pPr algn="just">
              <a:buSzPct val="77000"/>
            </a:pPr>
            <a:r>
              <a:rPr lang="en-US" sz="3600" b="1" dirty="0"/>
              <a:t>What are some other possible tables/graphs that we could create?</a:t>
            </a:r>
          </a:p>
          <a:p>
            <a:endParaRPr lang="en-US" sz="4000" b="1" dirty="0"/>
          </a:p>
        </p:txBody>
      </p:sp>
      <p:sp>
        <p:nvSpPr>
          <p:cNvPr id="7" name="AgendaBar">
            <a:extLst>
              <a:ext uri="{FF2B5EF4-FFF2-40B4-BE49-F238E27FC236}">
                <a16:creationId xmlns:a16="http://schemas.microsoft.com/office/drawing/2014/main" id="{B2EEB601-92FC-3946-9440-0AD89966DC5A}"/>
              </a:ext>
            </a:extLst>
          </p:cNvPr>
          <p:cNvSpPr/>
          <p:nvPr/>
        </p:nvSpPr>
        <p:spPr bwMode="auto">
          <a:xfrm>
            <a:off x="296338" y="5782904"/>
            <a:ext cx="11400362" cy="1322744"/>
          </a:xfrm>
          <a:prstGeom prst="rect">
            <a:avLst/>
          </a:prstGeom>
          <a:noFill/>
          <a:ln w="381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0066FF"/>
                </a:solidFill>
              </a14:hiddenFill>
            </a:ext>
          </a:extLst>
        </p:spPr>
        <p:txBody>
          <a:bodyPr vert="horz" wrap="none" lIns="98097" tIns="49048" rIns="98097" bIns="49048"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dirty="0">
              <a:ln>
                <a:noFill/>
              </a:ln>
              <a:solidFill>
                <a:schemeClr val="tx1"/>
              </a:solidFill>
              <a:effectLst/>
              <a:latin typeface="Verdana" pitchFamily="34" charset="0"/>
            </a:endParaRPr>
          </a:p>
        </p:txBody>
      </p:sp>
    </p:spTree>
    <p:extLst>
      <p:ext uri="{BB962C8B-B14F-4D97-AF65-F5344CB8AC3E}">
        <p14:creationId xmlns:p14="http://schemas.microsoft.com/office/powerpoint/2010/main" val="33252090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097340" cy="1172633"/>
          </a:xfrm>
        </p:spPr>
        <p:txBody>
          <a:bodyPr>
            <a:noAutofit/>
          </a:bodyPr>
          <a:lstStyle/>
          <a:p>
            <a:pPr algn="l"/>
            <a:r>
              <a:rPr lang="en-US" sz="2400" dirty="0"/>
              <a:t>There are still several variables that we can use to get some extra insights. In my opinion, the number of backers is one of the most relevant because it represents the number of people interested in the campaign</a:t>
            </a:r>
            <a:endParaRPr lang="es-ES" sz="24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grpSp>
        <p:nvGrpSpPr>
          <p:cNvPr id="2" name="Group 1">
            <a:extLst>
              <a:ext uri="{FF2B5EF4-FFF2-40B4-BE49-F238E27FC236}">
                <a16:creationId xmlns:a16="http://schemas.microsoft.com/office/drawing/2014/main" id="{7807B8D5-674A-8E44-B335-F0F4962023F8}"/>
              </a:ext>
            </a:extLst>
          </p:cNvPr>
          <p:cNvGrpSpPr/>
          <p:nvPr/>
        </p:nvGrpSpPr>
        <p:grpSpPr>
          <a:xfrm>
            <a:off x="579364" y="1859360"/>
            <a:ext cx="11033272" cy="655242"/>
            <a:chOff x="336859" y="1483801"/>
            <a:chExt cx="11033272" cy="655242"/>
          </a:xfrm>
        </p:grpSpPr>
        <p:sp>
          <p:nvSpPr>
            <p:cNvPr id="10" name="Rectangle 19">
              <a:extLst>
                <a:ext uri="{FF2B5EF4-FFF2-40B4-BE49-F238E27FC236}">
                  <a16:creationId xmlns:a16="http://schemas.microsoft.com/office/drawing/2014/main" id="{DB4963BE-3A5C-CD43-AEBA-74541F43C996}"/>
                </a:ext>
              </a:extLst>
            </p:cNvPr>
            <p:cNvSpPr>
              <a:spLocks noChangeArrowheads="1"/>
            </p:cNvSpPr>
            <p:nvPr/>
          </p:nvSpPr>
          <p:spPr bwMode="gray">
            <a:xfrm>
              <a:off x="336859" y="1483801"/>
              <a:ext cx="5263842" cy="65524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800" b="1" dirty="0">
                  <a:solidFill>
                    <a:srgbClr val="FFFFFF"/>
                  </a:solidFill>
                  <a:ea typeface="MS PGothic" charset="0"/>
                  <a:cs typeface="MS PGothic" charset="0"/>
                </a:rPr>
                <a:t>Comparisons made</a:t>
              </a:r>
            </a:p>
          </p:txBody>
        </p:sp>
        <p:sp>
          <p:nvSpPr>
            <p:cNvPr id="11" name="Rectangle 19">
              <a:extLst>
                <a:ext uri="{FF2B5EF4-FFF2-40B4-BE49-F238E27FC236}">
                  <a16:creationId xmlns:a16="http://schemas.microsoft.com/office/drawing/2014/main" id="{EB08C6B9-AF85-6343-8010-39EE64BA013F}"/>
                </a:ext>
              </a:extLst>
            </p:cNvPr>
            <p:cNvSpPr>
              <a:spLocks noChangeArrowheads="1"/>
            </p:cNvSpPr>
            <p:nvPr/>
          </p:nvSpPr>
          <p:spPr bwMode="gray">
            <a:xfrm>
              <a:off x="6106289" y="1483801"/>
              <a:ext cx="5263842" cy="65524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800" b="1" dirty="0">
                  <a:solidFill>
                    <a:srgbClr val="FFFFFF"/>
                  </a:solidFill>
                  <a:ea typeface="MS PGothic" charset="0"/>
                  <a:cs typeface="MS PGothic" charset="0"/>
                </a:rPr>
                <a:t>Possible comparisons</a:t>
              </a:r>
            </a:p>
          </p:txBody>
        </p:sp>
      </p:grpSp>
      <p:sp>
        <p:nvSpPr>
          <p:cNvPr id="12" name="TextBox 11">
            <a:extLst>
              <a:ext uri="{FF2B5EF4-FFF2-40B4-BE49-F238E27FC236}">
                <a16:creationId xmlns:a16="http://schemas.microsoft.com/office/drawing/2014/main" id="{E2592D68-C558-4F46-BD1F-E99E8CF54465}"/>
              </a:ext>
            </a:extLst>
          </p:cNvPr>
          <p:cNvSpPr txBox="1"/>
          <p:nvPr/>
        </p:nvSpPr>
        <p:spPr>
          <a:xfrm>
            <a:off x="579364" y="2733085"/>
            <a:ext cx="5263842" cy="3785652"/>
          </a:xfrm>
          <a:prstGeom prst="rect">
            <a:avLst/>
          </a:prstGeom>
          <a:noFill/>
        </p:spPr>
        <p:txBody>
          <a:bodyPr wrap="square" rtlCol="0">
            <a:spAutoFit/>
          </a:bodyPr>
          <a:lstStyle/>
          <a:p>
            <a:pPr marL="17463" lvl="1"/>
            <a:r>
              <a:rPr lang="en-US" sz="2400" dirty="0"/>
              <a:t>The main column is the state because it represents the output of the project. Till now we have compared this data vs. the following :</a:t>
            </a:r>
          </a:p>
          <a:p>
            <a:pPr marL="360363" lvl="1" indent="-342900">
              <a:buFont typeface="Arial" panose="020B0604020202020204" pitchFamily="34" charset="0"/>
              <a:buChar char="•"/>
            </a:pPr>
            <a:r>
              <a:rPr lang="en-US" sz="2400" dirty="0"/>
              <a:t>Month and Year of the project creation</a:t>
            </a:r>
          </a:p>
          <a:p>
            <a:pPr marL="360363" lvl="1" indent="-342900">
              <a:buFont typeface="Arial" panose="020B0604020202020204" pitchFamily="34" charset="0"/>
              <a:buChar char="•"/>
            </a:pPr>
            <a:r>
              <a:rPr lang="en-US" sz="2400" dirty="0"/>
              <a:t>Countries</a:t>
            </a:r>
          </a:p>
          <a:p>
            <a:pPr marL="360363" lvl="1" indent="-342900">
              <a:buFont typeface="Arial" panose="020B0604020202020204" pitchFamily="34" charset="0"/>
              <a:buChar char="•"/>
            </a:pPr>
            <a:r>
              <a:rPr lang="en-US" sz="2400" dirty="0"/>
              <a:t>Category</a:t>
            </a:r>
          </a:p>
          <a:p>
            <a:pPr marL="360363" lvl="1" indent="-342900">
              <a:buFont typeface="Arial" panose="020B0604020202020204" pitchFamily="34" charset="0"/>
              <a:buChar char="•"/>
            </a:pPr>
            <a:r>
              <a:rPr lang="en-US" sz="2400" dirty="0"/>
              <a:t>Sub-category</a:t>
            </a:r>
          </a:p>
          <a:p>
            <a:pPr marL="360363" lvl="1" indent="-342900">
              <a:buFont typeface="Arial" panose="020B0604020202020204" pitchFamily="34" charset="0"/>
              <a:buChar char="•"/>
            </a:pPr>
            <a:r>
              <a:rPr lang="en-US" sz="2400" dirty="0"/>
              <a:t>Goal </a:t>
            </a:r>
          </a:p>
        </p:txBody>
      </p:sp>
      <p:sp>
        <p:nvSpPr>
          <p:cNvPr id="16" name="TextBox 15">
            <a:extLst>
              <a:ext uri="{FF2B5EF4-FFF2-40B4-BE49-F238E27FC236}">
                <a16:creationId xmlns:a16="http://schemas.microsoft.com/office/drawing/2014/main" id="{089F017D-EB5C-D149-AF15-872E9E0F2443}"/>
              </a:ext>
            </a:extLst>
          </p:cNvPr>
          <p:cNvSpPr txBox="1"/>
          <p:nvPr/>
        </p:nvSpPr>
        <p:spPr>
          <a:xfrm>
            <a:off x="6348794" y="2733085"/>
            <a:ext cx="5263842" cy="4154984"/>
          </a:xfrm>
          <a:prstGeom prst="rect">
            <a:avLst/>
          </a:prstGeom>
          <a:noFill/>
        </p:spPr>
        <p:txBody>
          <a:bodyPr wrap="square" rtlCol="0">
            <a:spAutoFit/>
          </a:bodyPr>
          <a:lstStyle/>
          <a:p>
            <a:pPr marL="17463" lvl="1"/>
            <a:r>
              <a:rPr lang="en-US" sz="2400" dirty="0"/>
              <a:t>Even though the current findings are pretty interesting. There are other comparisons that we can do:</a:t>
            </a:r>
          </a:p>
          <a:p>
            <a:pPr marL="360363" lvl="1" indent="-342900">
              <a:buFont typeface="Arial" panose="020B0604020202020204" pitchFamily="34" charset="0"/>
              <a:buChar char="•"/>
            </a:pPr>
            <a:r>
              <a:rPr lang="en-US" sz="2400" dirty="0"/>
              <a:t>Number of backers</a:t>
            </a:r>
          </a:p>
          <a:p>
            <a:pPr marL="360363" lvl="1" indent="-342900">
              <a:buFont typeface="Arial" panose="020B0604020202020204" pitchFamily="34" charset="0"/>
              <a:buChar char="•"/>
            </a:pPr>
            <a:r>
              <a:rPr lang="en-US" sz="2400" dirty="0"/>
              <a:t>Duration of the project (start and end of the project)</a:t>
            </a:r>
          </a:p>
          <a:p>
            <a:pPr marL="360363" lvl="1" indent="-342900">
              <a:buFont typeface="Arial" panose="020B0604020202020204" pitchFamily="34" charset="0"/>
              <a:buChar char="•"/>
            </a:pPr>
            <a:r>
              <a:rPr lang="en-US" sz="2400" dirty="0"/>
              <a:t>Pledge</a:t>
            </a:r>
          </a:p>
          <a:p>
            <a:pPr marL="360363" lvl="1" indent="-342900">
              <a:buFont typeface="Arial" panose="020B0604020202020204" pitchFamily="34" charset="0"/>
              <a:buChar char="•"/>
            </a:pPr>
            <a:r>
              <a:rPr lang="en-US" sz="2400" dirty="0"/>
              <a:t>Percentage funded</a:t>
            </a:r>
          </a:p>
          <a:p>
            <a:pPr marL="17463" lvl="1"/>
            <a:endParaRPr lang="en-US" sz="2400" dirty="0"/>
          </a:p>
          <a:p>
            <a:pPr marL="17463" lvl="1"/>
            <a:r>
              <a:rPr lang="en-US" sz="2400" dirty="0"/>
              <a:t>In previous sections, I already include other tables to improve the story-teller </a:t>
            </a:r>
          </a:p>
        </p:txBody>
      </p:sp>
    </p:spTree>
    <p:extLst>
      <p:ext uri="{BB962C8B-B14F-4D97-AF65-F5344CB8AC3E}">
        <p14:creationId xmlns:p14="http://schemas.microsoft.com/office/powerpoint/2010/main" val="2384461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s-ES_tradnl" sz="3200" dirty="0" err="1"/>
              <a:t>Question</a:t>
            </a:r>
            <a:r>
              <a:rPr lang="es-ES_tradnl" sz="3200" dirty="0"/>
              <a:t> 1</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7" name="Agenda"/>
          <p:cNvSpPr>
            <a:spLocks noGrp="1"/>
          </p:cNvSpPr>
          <p:nvPr/>
        </p:nvSpPr>
        <p:spPr bwMode="auto">
          <a:xfrm>
            <a:off x="495300" y="2527953"/>
            <a:ext cx="10966455" cy="5357493"/>
          </a:xfrm>
          <a:prstGeom prst="rect">
            <a:avLst/>
          </a:prstGeom>
          <a:noFill/>
          <a:ln w="9525">
            <a:noFill/>
            <a:miter lim="800000"/>
            <a:headEnd/>
            <a:tailEnd/>
          </a:ln>
          <a:effectLst/>
        </p:spPr>
        <p:txBody>
          <a:bodyPr vert="horz" wrap="square" lIns="46800" tIns="46800" rIns="46800" bIns="46800" numCol="1" anchor="t" anchorCtr="0" compatLnSpc="1">
            <a:prstTxWarp prst="textNoShape">
              <a:avLst/>
            </a:prstTxWarp>
            <a:spAutoFit/>
          </a:bodyPr>
          <a:lstStyle>
            <a:lvl1pPr marL="273050" indent="-273050" algn="l" defTabSz="981075" rtl="0" eaLnBrk="0" fontAlgn="base" hangingPunct="0">
              <a:spcBef>
                <a:spcPts val="1152"/>
              </a:spcBef>
              <a:spcAft>
                <a:spcPct val="0"/>
              </a:spcAft>
              <a:buClr>
                <a:schemeClr val="tx1"/>
              </a:buClr>
              <a:buFont typeface="Verdana" pitchFamily="34" charset="0"/>
              <a:buChar char="•"/>
              <a:defRPr sz="2400">
                <a:solidFill>
                  <a:schemeClr val="tx1"/>
                </a:solidFill>
                <a:latin typeface="+mn-lt"/>
                <a:ea typeface="+mn-ea"/>
                <a:cs typeface="+mn-cs"/>
              </a:defRPr>
            </a:lvl1pPr>
            <a:lvl2pPr marL="574675" indent="-119063" algn="l" defTabSz="981075" rtl="0" eaLnBrk="0" fontAlgn="base" hangingPunct="0">
              <a:spcBef>
                <a:spcPct val="20000"/>
              </a:spcBef>
              <a:spcAft>
                <a:spcPct val="0"/>
              </a:spcAft>
              <a:buClr>
                <a:schemeClr val="tx1"/>
              </a:buClr>
              <a:buChar char="-"/>
              <a:defRPr sz="2000">
                <a:solidFill>
                  <a:schemeClr val="tx1"/>
                </a:solidFill>
                <a:latin typeface="+mn-lt"/>
              </a:defRPr>
            </a:lvl2pPr>
            <a:lvl3pPr marL="1052513" indent="-287338" algn="l" defTabSz="981075" rtl="0" eaLnBrk="0" fontAlgn="base" hangingPunct="0">
              <a:spcBef>
                <a:spcPct val="20000"/>
              </a:spcBef>
              <a:spcAft>
                <a:spcPct val="0"/>
              </a:spcAft>
              <a:buClr>
                <a:schemeClr val="tx1"/>
              </a:buClr>
              <a:buFont typeface="Marlett" pitchFamily="2" charset="2"/>
              <a:buChar char="8"/>
              <a:defRPr sz="2000">
                <a:solidFill>
                  <a:schemeClr val="tx1"/>
                </a:solidFill>
                <a:latin typeface="+mn-lt"/>
              </a:defRPr>
            </a:lvl3pPr>
            <a:lvl4pPr marL="1449388" indent="-206375" algn="l" defTabSz="981075" rtl="0" eaLnBrk="0" fontAlgn="base" hangingPunct="0">
              <a:spcBef>
                <a:spcPct val="20000"/>
              </a:spcBef>
              <a:spcAft>
                <a:spcPct val="0"/>
              </a:spcAft>
              <a:buClr>
                <a:schemeClr val="tx1"/>
              </a:buClr>
              <a:buChar char="-"/>
              <a:defRPr sz="2000">
                <a:solidFill>
                  <a:schemeClr val="tx1"/>
                </a:solidFill>
                <a:latin typeface="+mn-lt"/>
              </a:defRPr>
            </a:lvl4pPr>
            <a:lvl5pPr marL="21574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5pPr>
            <a:lvl6pPr marL="26146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6pPr>
            <a:lvl7pPr marL="30718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7pPr>
            <a:lvl8pPr marL="35290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8pPr>
            <a:lvl9pPr marL="3986213" indent="-339725" algn="l" defTabSz="981075" rtl="0" eaLnBrk="0" fontAlgn="base" hangingPunct="0">
              <a:spcBef>
                <a:spcPct val="0"/>
              </a:spcBef>
              <a:spcAft>
                <a:spcPct val="0"/>
              </a:spcAft>
              <a:buClr>
                <a:srgbClr val="FFFF66"/>
              </a:buClr>
              <a:buFont typeface="Marlett" pitchFamily="2" charset="2"/>
              <a:buChar char="8"/>
              <a:defRPr sz="2300">
                <a:solidFill>
                  <a:schemeClr val="bg1"/>
                </a:solidFill>
                <a:latin typeface="+mn-lt"/>
              </a:defRPr>
            </a:lvl9pPr>
          </a:lstStyle>
          <a:p>
            <a:pPr>
              <a:buSzPct val="77000"/>
            </a:pPr>
            <a:r>
              <a:rPr lang="en-US" sz="3600" b="1" dirty="0"/>
              <a:t>What are three conclusions we can make about Kickstarter campaigns given the provided data?</a:t>
            </a:r>
          </a:p>
          <a:p>
            <a:pPr>
              <a:buSzPct val="77000"/>
            </a:pPr>
            <a:endParaRPr lang="en-US" sz="3600" b="1" dirty="0"/>
          </a:p>
          <a:p>
            <a:pPr>
              <a:buSzPct val="77000"/>
            </a:pPr>
            <a:r>
              <a:rPr lang="en-US" sz="3600" b="1" dirty="0"/>
              <a:t>What are some of the limitations of this dataset?</a:t>
            </a:r>
          </a:p>
          <a:p>
            <a:pPr>
              <a:buSzPct val="77000"/>
            </a:pPr>
            <a:endParaRPr lang="en-US" sz="3600" b="1" dirty="0"/>
          </a:p>
          <a:p>
            <a:pPr algn="just">
              <a:buSzPct val="77000"/>
            </a:pPr>
            <a:r>
              <a:rPr lang="en-US" sz="3600" b="1" dirty="0"/>
              <a:t>What are some other possible tables/graphs that we could create?</a:t>
            </a:r>
          </a:p>
          <a:p>
            <a:endParaRPr lang="en-US" sz="4000" b="1" dirty="0"/>
          </a:p>
        </p:txBody>
      </p:sp>
      <p:sp>
        <p:nvSpPr>
          <p:cNvPr id="7" name="AgendaBar">
            <a:extLst>
              <a:ext uri="{FF2B5EF4-FFF2-40B4-BE49-F238E27FC236}">
                <a16:creationId xmlns:a16="http://schemas.microsoft.com/office/drawing/2014/main" id="{A74C3D58-0D15-604B-8D62-250BF3F8885B}"/>
              </a:ext>
            </a:extLst>
          </p:cNvPr>
          <p:cNvSpPr/>
          <p:nvPr/>
        </p:nvSpPr>
        <p:spPr bwMode="auto">
          <a:xfrm>
            <a:off x="296338" y="2506304"/>
            <a:ext cx="11400362" cy="1322744"/>
          </a:xfrm>
          <a:prstGeom prst="rect">
            <a:avLst/>
          </a:prstGeom>
          <a:noFill/>
          <a:ln w="38100"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a:solidFill>
                  <a:srgbClr val="0066FF"/>
                </a:solidFill>
              </a14:hiddenFill>
            </a:ext>
          </a:extLst>
        </p:spPr>
        <p:txBody>
          <a:bodyPr vert="horz" wrap="none" lIns="98097" tIns="49048" rIns="98097" bIns="49048"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endParaRPr kumimoji="0" lang="en-US" sz="1400" b="0" i="0" u="none" strike="noStrike" cap="none" normalizeH="0" baseline="0" dirty="0">
              <a:ln>
                <a:noFill/>
              </a:ln>
              <a:solidFill>
                <a:schemeClr val="tx1"/>
              </a:solidFill>
              <a:effectLst/>
              <a:latin typeface="Verdana" pitchFamily="34" charset="0"/>
            </a:endParaRPr>
          </a:p>
        </p:txBody>
      </p:sp>
    </p:spTree>
    <p:extLst>
      <p:ext uri="{BB962C8B-B14F-4D97-AF65-F5344CB8AC3E}">
        <p14:creationId xmlns:p14="http://schemas.microsoft.com/office/powerpoint/2010/main" val="15054849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165417" cy="1172633"/>
          </a:xfrm>
        </p:spPr>
        <p:txBody>
          <a:bodyPr>
            <a:noAutofit/>
          </a:bodyPr>
          <a:lstStyle/>
          <a:p>
            <a:pPr algn="l"/>
            <a:r>
              <a:rPr lang="en-US" sz="3200" dirty="0"/>
              <a:t>This graph depicts the amount of backers influences in a significant way the success of a project</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pic>
        <p:nvPicPr>
          <p:cNvPr id="2" name="Picture 1">
            <a:extLst>
              <a:ext uri="{FF2B5EF4-FFF2-40B4-BE49-F238E27FC236}">
                <a16:creationId xmlns:a16="http://schemas.microsoft.com/office/drawing/2014/main" id="{1ABE214B-35BA-BB42-B938-212D362ED2F5}"/>
              </a:ext>
            </a:extLst>
          </p:cNvPr>
          <p:cNvPicPr>
            <a:picLocks noChangeAspect="1"/>
          </p:cNvPicPr>
          <p:nvPr/>
        </p:nvPicPr>
        <p:blipFill>
          <a:blip r:embed="rId2"/>
          <a:stretch>
            <a:fillRect/>
          </a:stretch>
        </p:blipFill>
        <p:spPr>
          <a:xfrm>
            <a:off x="608003" y="1811725"/>
            <a:ext cx="10604744" cy="6530015"/>
          </a:xfrm>
          <a:prstGeom prst="rect">
            <a:avLst/>
          </a:prstGeom>
        </p:spPr>
      </p:pic>
    </p:spTree>
    <p:extLst>
      <p:ext uri="{BB962C8B-B14F-4D97-AF65-F5344CB8AC3E}">
        <p14:creationId xmlns:p14="http://schemas.microsoft.com/office/powerpoint/2010/main" val="18635692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88078"/>
            <a:ext cx="11682302" cy="1172633"/>
          </a:xfrm>
        </p:spPr>
        <p:txBody>
          <a:bodyPr>
            <a:noAutofit/>
          </a:bodyPr>
          <a:lstStyle/>
          <a:p>
            <a:pPr algn="l"/>
            <a:r>
              <a:rPr lang="es-ES_tradnl" sz="2400" dirty="0"/>
              <a:t>In </a:t>
            </a:r>
            <a:r>
              <a:rPr lang="es-ES_tradnl" sz="2400" dirty="0" err="1"/>
              <a:t>the</a:t>
            </a:r>
            <a:r>
              <a:rPr lang="es-ES_tradnl" sz="2400" dirty="0"/>
              <a:t> chart, </a:t>
            </a:r>
            <a:r>
              <a:rPr lang="es-ES_tradnl" sz="2400" dirty="0" err="1"/>
              <a:t>we</a:t>
            </a:r>
            <a:r>
              <a:rPr lang="es-ES_tradnl" sz="2400" dirty="0"/>
              <a:t> can </a:t>
            </a:r>
            <a:r>
              <a:rPr lang="es-ES_tradnl" sz="2400" dirty="0" err="1"/>
              <a:t>notice</a:t>
            </a:r>
            <a:r>
              <a:rPr lang="es-ES_tradnl" sz="2400" dirty="0"/>
              <a:t> </a:t>
            </a:r>
            <a:r>
              <a:rPr lang="es-ES_tradnl" sz="2400" dirty="0" err="1"/>
              <a:t>that</a:t>
            </a:r>
            <a:r>
              <a:rPr lang="es-ES_tradnl" sz="2400" dirty="0"/>
              <a:t> </a:t>
            </a:r>
            <a:r>
              <a:rPr lang="es-ES_tradnl" sz="2400" dirty="0" err="1"/>
              <a:t>almost</a:t>
            </a:r>
            <a:r>
              <a:rPr lang="es-ES_tradnl" sz="2400" dirty="0"/>
              <a:t> </a:t>
            </a:r>
            <a:r>
              <a:rPr lang="es-ES_tradnl" sz="2400" dirty="0" err="1"/>
              <a:t>all</a:t>
            </a:r>
            <a:r>
              <a:rPr lang="es-ES_tradnl" sz="2400" dirty="0"/>
              <a:t> </a:t>
            </a:r>
            <a:r>
              <a:rPr lang="es-ES_tradnl" sz="2400" dirty="0" err="1"/>
              <a:t>the</a:t>
            </a:r>
            <a:r>
              <a:rPr lang="es-ES_tradnl" sz="2400" dirty="0"/>
              <a:t> </a:t>
            </a:r>
            <a:r>
              <a:rPr lang="es-ES_tradnl" sz="2400" dirty="0" err="1"/>
              <a:t>campaigns</a:t>
            </a:r>
            <a:r>
              <a:rPr lang="es-ES_tradnl" sz="2400" dirty="0"/>
              <a:t> are in a </a:t>
            </a:r>
            <a:r>
              <a:rPr lang="es-ES_tradnl" sz="2400" dirty="0" err="1"/>
              <a:t>pledged</a:t>
            </a:r>
            <a:r>
              <a:rPr lang="es-ES_tradnl" sz="2400" dirty="0"/>
              <a:t> </a:t>
            </a:r>
            <a:r>
              <a:rPr lang="es-ES_tradnl" sz="2400" dirty="0" err="1"/>
              <a:t>below</a:t>
            </a:r>
            <a:r>
              <a:rPr lang="es-ES_tradnl" sz="2400" dirty="0"/>
              <a:t> 200k and </a:t>
            </a:r>
            <a:r>
              <a:rPr lang="es-ES_tradnl" sz="2400" dirty="0" err="1"/>
              <a:t>number</a:t>
            </a:r>
            <a:r>
              <a:rPr lang="es-ES_tradnl" sz="2400" dirty="0"/>
              <a:t> of </a:t>
            </a:r>
            <a:r>
              <a:rPr lang="es-ES_tradnl" sz="2400" dirty="0" err="1"/>
              <a:t>backers</a:t>
            </a:r>
            <a:r>
              <a:rPr lang="es-ES_tradnl" sz="2400" dirty="0"/>
              <a:t> </a:t>
            </a:r>
            <a:r>
              <a:rPr lang="es-ES_tradnl" sz="2400" dirty="0" err="1"/>
              <a:t>below</a:t>
            </a:r>
            <a:r>
              <a:rPr lang="es-ES_tradnl" sz="2400" dirty="0"/>
              <a:t> 20k.  </a:t>
            </a:r>
            <a:r>
              <a:rPr lang="es-ES_tradnl" sz="2400" dirty="0" err="1"/>
              <a:t>The</a:t>
            </a:r>
            <a:r>
              <a:rPr lang="es-ES_tradnl" sz="2400" dirty="0"/>
              <a:t> </a:t>
            </a:r>
            <a:r>
              <a:rPr lang="es-ES_tradnl" sz="2400" dirty="0" err="1"/>
              <a:t>ones</a:t>
            </a:r>
            <a:r>
              <a:rPr lang="es-ES_tradnl" sz="2400" dirty="0"/>
              <a:t> </a:t>
            </a:r>
            <a:r>
              <a:rPr lang="es-ES_tradnl" sz="2400" dirty="0" err="1"/>
              <a:t>that</a:t>
            </a:r>
            <a:r>
              <a:rPr lang="es-ES_tradnl" sz="2400" dirty="0"/>
              <a:t> are </a:t>
            </a:r>
            <a:r>
              <a:rPr lang="es-ES_tradnl" sz="2400" dirty="0" err="1"/>
              <a:t>over</a:t>
            </a:r>
            <a:r>
              <a:rPr lang="es-ES_tradnl" sz="2400" dirty="0"/>
              <a:t> </a:t>
            </a:r>
            <a:r>
              <a:rPr lang="es-ES_tradnl" sz="2400" dirty="0" err="1"/>
              <a:t>those</a:t>
            </a:r>
            <a:r>
              <a:rPr lang="es-ES_tradnl" sz="2400" dirty="0"/>
              <a:t> </a:t>
            </a:r>
            <a:r>
              <a:rPr lang="es-ES_tradnl" sz="2400" dirty="0" err="1"/>
              <a:t>limits</a:t>
            </a:r>
            <a:r>
              <a:rPr lang="es-ES_tradnl" sz="2400" dirty="0"/>
              <a:t> </a:t>
            </a:r>
            <a:r>
              <a:rPr lang="es-ES_tradnl" sz="2400" dirty="0" err="1"/>
              <a:t>tend</a:t>
            </a:r>
            <a:r>
              <a:rPr lang="es-ES_tradnl" sz="2400" dirty="0"/>
              <a:t> to be </a:t>
            </a:r>
            <a:r>
              <a:rPr lang="es-ES_tradnl" sz="2400" dirty="0" err="1"/>
              <a:t>successful</a:t>
            </a:r>
            <a:r>
              <a:rPr lang="es-ES_tradnl" sz="2400" dirty="0"/>
              <a:t> </a:t>
            </a:r>
            <a:r>
              <a:rPr lang="es-ES_tradnl" sz="2400" dirty="0" err="1"/>
              <a:t>projects</a:t>
            </a:r>
            <a:r>
              <a:rPr lang="es-ES_tradnl" sz="2400" dirty="0"/>
              <a:t> </a:t>
            </a:r>
            <a:endParaRPr lang="es-ES" sz="24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pic>
        <p:nvPicPr>
          <p:cNvPr id="2" name="Picture 1">
            <a:extLst>
              <a:ext uri="{FF2B5EF4-FFF2-40B4-BE49-F238E27FC236}">
                <a16:creationId xmlns:a16="http://schemas.microsoft.com/office/drawing/2014/main" id="{8AA0EE78-B34E-714D-83E5-841DA4E4377C}"/>
              </a:ext>
            </a:extLst>
          </p:cNvPr>
          <p:cNvPicPr>
            <a:picLocks noChangeAspect="1"/>
          </p:cNvPicPr>
          <p:nvPr/>
        </p:nvPicPr>
        <p:blipFill>
          <a:blip r:embed="rId2"/>
          <a:stretch>
            <a:fillRect/>
          </a:stretch>
        </p:blipFill>
        <p:spPr>
          <a:xfrm>
            <a:off x="481068" y="2183745"/>
            <a:ext cx="11108629" cy="6396567"/>
          </a:xfrm>
          <a:prstGeom prst="rect">
            <a:avLst/>
          </a:prstGeom>
        </p:spPr>
      </p:pic>
      <p:sp>
        <p:nvSpPr>
          <p:cNvPr id="3" name="Rectangle 2">
            <a:extLst>
              <a:ext uri="{FF2B5EF4-FFF2-40B4-BE49-F238E27FC236}">
                <a16:creationId xmlns:a16="http://schemas.microsoft.com/office/drawing/2014/main" id="{5DC92B9D-6D25-1941-90E8-806CFB5C9A23}"/>
              </a:ext>
            </a:extLst>
          </p:cNvPr>
          <p:cNvSpPr/>
          <p:nvPr/>
        </p:nvSpPr>
        <p:spPr>
          <a:xfrm>
            <a:off x="1420672" y="7002731"/>
            <a:ext cx="714873" cy="573866"/>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2F8508D-DCD0-B64F-9D8E-93D379F75351}"/>
              </a:ext>
            </a:extLst>
          </p:cNvPr>
          <p:cNvSpPr/>
          <p:nvPr/>
        </p:nvSpPr>
        <p:spPr>
          <a:xfrm>
            <a:off x="3429000" y="2308860"/>
            <a:ext cx="5532120" cy="64008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a:solidFill>
                  <a:sysClr val="windowText" lastClr="000000"/>
                </a:solidFill>
              </a:rPr>
              <a:t>Number of Backers vs. Pledged by state</a:t>
            </a:r>
          </a:p>
        </p:txBody>
      </p:sp>
    </p:spTree>
    <p:extLst>
      <p:ext uri="{BB962C8B-B14F-4D97-AF65-F5344CB8AC3E}">
        <p14:creationId xmlns:p14="http://schemas.microsoft.com/office/powerpoint/2010/main" val="167710751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88078"/>
            <a:ext cx="11682302" cy="1172633"/>
          </a:xfrm>
        </p:spPr>
        <p:txBody>
          <a:bodyPr>
            <a:noAutofit/>
          </a:bodyPr>
          <a:lstStyle/>
          <a:p>
            <a:pPr algn="l"/>
            <a:r>
              <a:rPr lang="en-US" sz="2400" dirty="0"/>
              <a:t>When comparing the number of backers vs. the amount pledged we can notice that there is a correlation. Also if the number of backers and the amount pledged increases also does the chances of success </a:t>
            </a:r>
            <a:endParaRPr lang="es-ES" sz="24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grpSp>
        <p:nvGrpSpPr>
          <p:cNvPr id="27" name="Group 26">
            <a:extLst>
              <a:ext uri="{FF2B5EF4-FFF2-40B4-BE49-F238E27FC236}">
                <a16:creationId xmlns:a16="http://schemas.microsoft.com/office/drawing/2014/main" id="{6F82B17C-81AD-6947-B085-F435FD7AAB58}"/>
              </a:ext>
            </a:extLst>
          </p:cNvPr>
          <p:cNvGrpSpPr/>
          <p:nvPr/>
        </p:nvGrpSpPr>
        <p:grpSpPr>
          <a:xfrm>
            <a:off x="1217059" y="1715814"/>
            <a:ext cx="9757883" cy="6313611"/>
            <a:chOff x="812888" y="1715814"/>
            <a:chExt cx="9757883" cy="6313611"/>
          </a:xfrm>
        </p:grpSpPr>
        <p:pic>
          <p:nvPicPr>
            <p:cNvPr id="26" name="Picture 25">
              <a:extLst>
                <a:ext uri="{FF2B5EF4-FFF2-40B4-BE49-F238E27FC236}">
                  <a16:creationId xmlns:a16="http://schemas.microsoft.com/office/drawing/2014/main" id="{6776DF65-57D7-AD43-AB86-34AE30FA6B28}"/>
                </a:ext>
              </a:extLst>
            </p:cNvPr>
            <p:cNvPicPr>
              <a:picLocks/>
            </p:cNvPicPr>
            <p:nvPr/>
          </p:nvPicPr>
          <p:blipFill>
            <a:blip r:embed="rId3"/>
            <a:stretch>
              <a:fillRect/>
            </a:stretch>
          </p:blipFill>
          <p:spPr>
            <a:xfrm>
              <a:off x="6220291" y="5130017"/>
              <a:ext cx="4320000" cy="2880000"/>
            </a:xfrm>
            <a:prstGeom prst="rect">
              <a:avLst/>
            </a:prstGeom>
          </p:spPr>
        </p:pic>
        <p:pic>
          <p:nvPicPr>
            <p:cNvPr id="25" name="Picture 24">
              <a:extLst>
                <a:ext uri="{FF2B5EF4-FFF2-40B4-BE49-F238E27FC236}">
                  <a16:creationId xmlns:a16="http://schemas.microsoft.com/office/drawing/2014/main" id="{FFC063B6-7DE7-244D-8455-9C318BBE84F7}"/>
                </a:ext>
              </a:extLst>
            </p:cNvPr>
            <p:cNvPicPr>
              <a:picLocks/>
            </p:cNvPicPr>
            <p:nvPr/>
          </p:nvPicPr>
          <p:blipFill>
            <a:blip r:embed="rId4"/>
            <a:stretch>
              <a:fillRect/>
            </a:stretch>
          </p:blipFill>
          <p:spPr>
            <a:xfrm>
              <a:off x="812888" y="5149425"/>
              <a:ext cx="4320000" cy="2880000"/>
            </a:xfrm>
            <a:prstGeom prst="rect">
              <a:avLst/>
            </a:prstGeom>
          </p:spPr>
        </p:pic>
        <p:pic>
          <p:nvPicPr>
            <p:cNvPr id="23" name="Picture 22">
              <a:extLst>
                <a:ext uri="{FF2B5EF4-FFF2-40B4-BE49-F238E27FC236}">
                  <a16:creationId xmlns:a16="http://schemas.microsoft.com/office/drawing/2014/main" id="{77F31E78-9868-4843-86DC-E2B77BDF31D9}"/>
                </a:ext>
              </a:extLst>
            </p:cNvPr>
            <p:cNvPicPr>
              <a:picLocks/>
            </p:cNvPicPr>
            <p:nvPr/>
          </p:nvPicPr>
          <p:blipFill>
            <a:blip r:embed="rId5"/>
            <a:stretch>
              <a:fillRect/>
            </a:stretch>
          </p:blipFill>
          <p:spPr>
            <a:xfrm>
              <a:off x="6250771" y="1715814"/>
              <a:ext cx="4320000" cy="2880000"/>
            </a:xfrm>
            <a:prstGeom prst="rect">
              <a:avLst/>
            </a:prstGeom>
          </p:spPr>
        </p:pic>
        <p:pic>
          <p:nvPicPr>
            <p:cNvPr id="5" name="Picture 4">
              <a:extLst>
                <a:ext uri="{FF2B5EF4-FFF2-40B4-BE49-F238E27FC236}">
                  <a16:creationId xmlns:a16="http://schemas.microsoft.com/office/drawing/2014/main" id="{EC391ADF-294B-8345-81C1-9AEC89F6A061}"/>
                </a:ext>
              </a:extLst>
            </p:cNvPr>
            <p:cNvPicPr>
              <a:picLocks/>
            </p:cNvPicPr>
            <p:nvPr/>
          </p:nvPicPr>
          <p:blipFill>
            <a:blip r:embed="rId6"/>
            <a:stretch>
              <a:fillRect/>
            </a:stretch>
          </p:blipFill>
          <p:spPr>
            <a:xfrm>
              <a:off x="812888" y="1746905"/>
              <a:ext cx="4320000" cy="2880000"/>
            </a:xfrm>
            <a:prstGeom prst="rect">
              <a:avLst/>
            </a:prstGeom>
          </p:spPr>
        </p:pic>
        <p:sp>
          <p:nvSpPr>
            <p:cNvPr id="16" name="Rectangle 15">
              <a:extLst>
                <a:ext uri="{FF2B5EF4-FFF2-40B4-BE49-F238E27FC236}">
                  <a16:creationId xmlns:a16="http://schemas.microsoft.com/office/drawing/2014/main" id="{23C56BC7-794C-7745-B077-E989FDA510E2}"/>
                </a:ext>
              </a:extLst>
            </p:cNvPr>
            <p:cNvSpPr/>
            <p:nvPr/>
          </p:nvSpPr>
          <p:spPr>
            <a:xfrm>
              <a:off x="6553400" y="2581948"/>
              <a:ext cx="2134058" cy="1765262"/>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ABD1BF7-841E-7B44-8128-83BA8A41B317}"/>
                </a:ext>
              </a:extLst>
            </p:cNvPr>
            <p:cNvSpPr/>
            <p:nvPr/>
          </p:nvSpPr>
          <p:spPr>
            <a:xfrm>
              <a:off x="1081877" y="7432720"/>
              <a:ext cx="558224" cy="349029"/>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A20278E7-B7C5-414E-904B-5C0852DE3200}"/>
                </a:ext>
              </a:extLst>
            </p:cNvPr>
            <p:cNvSpPr/>
            <p:nvPr/>
          </p:nvSpPr>
          <p:spPr>
            <a:xfrm>
              <a:off x="6477857" y="7412334"/>
              <a:ext cx="371342" cy="349029"/>
            </a:xfrm>
            <a:prstGeom prst="rect">
              <a:avLst/>
            </a:prstGeom>
            <a:noFill/>
            <a:ln w="28575">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11C6410F-A74C-5B42-B004-D1AA5701349C}"/>
              </a:ext>
            </a:extLst>
          </p:cNvPr>
          <p:cNvSpPr/>
          <p:nvPr/>
        </p:nvSpPr>
        <p:spPr>
          <a:xfrm rot="16200000">
            <a:off x="-2121553" y="4384873"/>
            <a:ext cx="5532120" cy="64008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a:solidFill>
                  <a:sysClr val="windowText" lastClr="000000"/>
                </a:solidFill>
              </a:rPr>
              <a:t>Backers</a:t>
            </a:r>
          </a:p>
        </p:txBody>
      </p:sp>
      <p:sp>
        <p:nvSpPr>
          <p:cNvPr id="20" name="Rectangle 19">
            <a:extLst>
              <a:ext uri="{FF2B5EF4-FFF2-40B4-BE49-F238E27FC236}">
                <a16:creationId xmlns:a16="http://schemas.microsoft.com/office/drawing/2014/main" id="{B0699B8D-8FFF-1449-A7A3-DCE2EB76DA1A}"/>
              </a:ext>
            </a:extLst>
          </p:cNvPr>
          <p:cNvSpPr/>
          <p:nvPr/>
        </p:nvSpPr>
        <p:spPr>
          <a:xfrm>
            <a:off x="3181842" y="8428757"/>
            <a:ext cx="5532120" cy="640080"/>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a:solidFill>
                  <a:sysClr val="windowText" lastClr="000000"/>
                </a:solidFill>
              </a:rPr>
              <a:t>Pledged</a:t>
            </a:r>
          </a:p>
        </p:txBody>
      </p:sp>
    </p:spTree>
    <p:extLst>
      <p:ext uri="{BB962C8B-B14F-4D97-AF65-F5344CB8AC3E}">
        <p14:creationId xmlns:p14="http://schemas.microsoft.com/office/powerpoint/2010/main" val="388766603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296338" y="156658"/>
            <a:ext cx="11445259" cy="1172633"/>
          </a:xfrm>
        </p:spPr>
        <p:txBody>
          <a:bodyPr>
            <a:noAutofit/>
          </a:bodyPr>
          <a:lstStyle/>
          <a:p>
            <a:pPr algn="l"/>
            <a:r>
              <a:rPr lang="en-US" sz="3200" dirty="0"/>
              <a:t>The main category </a:t>
            </a:r>
            <a:r>
              <a:rPr lang="en-US" sz="3200" dirty="0" err="1"/>
              <a:t>es</a:t>
            </a:r>
            <a:r>
              <a:rPr lang="en-US" sz="3200" dirty="0"/>
              <a:t> theater, especially the </a:t>
            </a:r>
            <a:r>
              <a:rPr lang="en-US" sz="3200" dirty="0" err="1"/>
              <a:t>sc</a:t>
            </a:r>
            <a:r>
              <a:rPr lang="en-US" sz="3200" dirty="0"/>
              <a:t> of plays. Almost all data belongs to the US. The </a:t>
            </a:r>
            <a:r>
              <a:rPr lang="en-US" sz="3200" dirty="0" err="1"/>
              <a:t>nb</a:t>
            </a:r>
            <a:r>
              <a:rPr lang="en-US" sz="3200" dirty="0"/>
              <a:t> influences the state of the campaign</a:t>
            </a:r>
            <a:endParaRPr lang="es-ES" sz="3200" dirty="0"/>
          </a:p>
        </p:txBody>
      </p:sp>
      <p:sp>
        <p:nvSpPr>
          <p:cNvPr id="13" name="TextBox 12"/>
          <p:cNvSpPr txBox="1"/>
          <p:nvPr/>
        </p:nvSpPr>
        <p:spPr>
          <a:xfrm>
            <a:off x="-1408220" y="5382029"/>
            <a:ext cx="184731" cy="461665"/>
          </a:xfrm>
          <a:prstGeom prst="rect">
            <a:avLst/>
          </a:prstGeom>
          <a:noFill/>
        </p:spPr>
        <p:txBody>
          <a:bodyPr wrap="none" rtlCol="0">
            <a:spAutoFit/>
          </a:bodyPr>
          <a:lstStyle/>
          <a:p>
            <a:endParaRPr lang="es-MX" sz="2400" dirty="0"/>
          </a:p>
        </p:txBody>
      </p:sp>
      <p:sp>
        <p:nvSpPr>
          <p:cNvPr id="11" name="Rectangle 2">
            <a:extLst>
              <a:ext uri="{FF2B5EF4-FFF2-40B4-BE49-F238E27FC236}">
                <a16:creationId xmlns:a16="http://schemas.microsoft.com/office/drawing/2014/main" id="{1C24DDC5-33D7-3C4B-82AE-A3838A1E1028}"/>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2" name="Rectangle 19">
            <a:extLst>
              <a:ext uri="{FF2B5EF4-FFF2-40B4-BE49-F238E27FC236}">
                <a16:creationId xmlns:a16="http://schemas.microsoft.com/office/drawing/2014/main" id="{7F81F6B3-216A-5346-B331-1C0BE153F56D}"/>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Conclusions</a:t>
            </a:r>
          </a:p>
        </p:txBody>
      </p:sp>
      <p:sp>
        <p:nvSpPr>
          <p:cNvPr id="14" name="Rectangle 19">
            <a:extLst>
              <a:ext uri="{FF2B5EF4-FFF2-40B4-BE49-F238E27FC236}">
                <a16:creationId xmlns:a16="http://schemas.microsoft.com/office/drawing/2014/main" id="{7A719603-4206-D44A-9F03-EF6723287200}"/>
              </a:ext>
            </a:extLst>
          </p:cNvPr>
          <p:cNvSpPr>
            <a:spLocks noChangeArrowheads="1"/>
          </p:cNvSpPr>
          <p:nvPr/>
        </p:nvSpPr>
        <p:spPr bwMode="gray">
          <a:xfrm>
            <a:off x="336859" y="2387897"/>
            <a:ext cx="2729262"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Categories</a:t>
            </a:r>
          </a:p>
        </p:txBody>
      </p:sp>
      <p:sp>
        <p:nvSpPr>
          <p:cNvPr id="16" name="Rectangle 20">
            <a:extLst>
              <a:ext uri="{FF2B5EF4-FFF2-40B4-BE49-F238E27FC236}">
                <a16:creationId xmlns:a16="http://schemas.microsoft.com/office/drawing/2014/main" id="{A26316DD-0692-AE40-9CD6-A48D64F966CD}"/>
              </a:ext>
            </a:extLst>
          </p:cNvPr>
          <p:cNvSpPr>
            <a:spLocks noChangeArrowheads="1"/>
          </p:cNvSpPr>
          <p:nvPr/>
        </p:nvSpPr>
        <p:spPr bwMode="gray">
          <a:xfrm>
            <a:off x="3218399"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Countries</a:t>
            </a:r>
          </a:p>
        </p:txBody>
      </p:sp>
      <p:sp>
        <p:nvSpPr>
          <p:cNvPr id="18" name="Rectangle 21">
            <a:extLst>
              <a:ext uri="{FF2B5EF4-FFF2-40B4-BE49-F238E27FC236}">
                <a16:creationId xmlns:a16="http://schemas.microsoft.com/office/drawing/2014/main" id="{B2B6AA33-0BB3-E340-B0E1-6F9D18ABB5D5}"/>
              </a:ext>
            </a:extLst>
          </p:cNvPr>
          <p:cNvSpPr>
            <a:spLocks noChangeArrowheads="1"/>
          </p:cNvSpPr>
          <p:nvPr/>
        </p:nvSpPr>
        <p:spPr bwMode="gray">
          <a:xfrm>
            <a:off x="6102323"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Sub-categories</a:t>
            </a:r>
          </a:p>
        </p:txBody>
      </p:sp>
      <p:sp>
        <p:nvSpPr>
          <p:cNvPr id="19" name="Rectangle 22">
            <a:extLst>
              <a:ext uri="{FF2B5EF4-FFF2-40B4-BE49-F238E27FC236}">
                <a16:creationId xmlns:a16="http://schemas.microsoft.com/office/drawing/2014/main" id="{50D9F92D-A9CF-DD48-AE87-E8FB83AFF159}"/>
              </a:ext>
            </a:extLst>
          </p:cNvPr>
          <p:cNvSpPr>
            <a:spLocks noChangeArrowheads="1"/>
          </p:cNvSpPr>
          <p:nvPr/>
        </p:nvSpPr>
        <p:spPr bwMode="gray">
          <a:xfrm>
            <a:off x="8986248"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Goal and Backers</a:t>
            </a:r>
          </a:p>
        </p:txBody>
      </p:sp>
      <p:sp>
        <p:nvSpPr>
          <p:cNvPr id="20" name="TextBox 19">
            <a:extLst>
              <a:ext uri="{FF2B5EF4-FFF2-40B4-BE49-F238E27FC236}">
                <a16:creationId xmlns:a16="http://schemas.microsoft.com/office/drawing/2014/main" id="{95C09574-37DD-9847-8B13-3A561D631A9A}"/>
              </a:ext>
            </a:extLst>
          </p:cNvPr>
          <p:cNvSpPr txBox="1"/>
          <p:nvPr/>
        </p:nvSpPr>
        <p:spPr>
          <a:xfrm>
            <a:off x="336858" y="3278190"/>
            <a:ext cx="2729263" cy="4616648"/>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From the 9 categories, The ones with the highest amount of campaigns are theater, music, technology, and </a:t>
            </a:r>
            <a:r>
              <a:rPr lang="en-US" sz="2100" dirty="0" err="1"/>
              <a:t>f&amp;v</a:t>
            </a:r>
            <a:r>
              <a:rPr lang="en-US" sz="2100" dirty="0"/>
              <a:t>. They represent 79% of the share.</a:t>
            </a:r>
          </a:p>
          <a:p>
            <a:pPr marL="360363" lvl="1" indent="-342900">
              <a:buFont typeface="Arial" panose="020B0604020202020204" pitchFamily="34" charset="0"/>
              <a:buChar char="•"/>
            </a:pPr>
            <a:r>
              <a:rPr lang="en-US" sz="2100" dirty="0"/>
              <a:t>From the categories mentioned, almost all have a high % of success but technology.</a:t>
            </a:r>
          </a:p>
        </p:txBody>
      </p:sp>
      <p:sp>
        <p:nvSpPr>
          <p:cNvPr id="21" name="TextBox 20">
            <a:extLst>
              <a:ext uri="{FF2B5EF4-FFF2-40B4-BE49-F238E27FC236}">
                <a16:creationId xmlns:a16="http://schemas.microsoft.com/office/drawing/2014/main" id="{90DFBD46-0794-1740-AE6D-B0DBC41C869E}"/>
              </a:ext>
            </a:extLst>
          </p:cNvPr>
          <p:cNvSpPr txBox="1"/>
          <p:nvPr/>
        </p:nvSpPr>
        <p:spPr>
          <a:xfrm>
            <a:off x="3220782" y="3278190"/>
            <a:ext cx="2729263" cy="5586145"/>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From the 21 countries, almost all the dataset represents the campaigns in the US, followed by GB, CA and AU. Together they represent the 95% of share.</a:t>
            </a:r>
          </a:p>
          <a:p>
            <a:pPr marL="360363" lvl="1" indent="-342900">
              <a:buFont typeface="Arial" panose="020B0604020202020204" pitchFamily="34" charset="0"/>
              <a:buChar char="•"/>
            </a:pPr>
            <a:r>
              <a:rPr lang="en-US" sz="2100" dirty="0"/>
              <a:t>In the US, GB, and CA the success in the main categories is high. </a:t>
            </a:r>
          </a:p>
          <a:p>
            <a:pPr marL="360363" lvl="1" indent="-342900">
              <a:buFont typeface="Arial" panose="020B0604020202020204" pitchFamily="34" charset="0"/>
              <a:buChar char="•"/>
            </a:pPr>
            <a:r>
              <a:rPr lang="en-US" sz="2100" dirty="0"/>
              <a:t>The projects in AU tend to fail or been canceled.</a:t>
            </a:r>
          </a:p>
        </p:txBody>
      </p:sp>
      <p:sp>
        <p:nvSpPr>
          <p:cNvPr id="22" name="TextBox 21">
            <a:extLst>
              <a:ext uri="{FF2B5EF4-FFF2-40B4-BE49-F238E27FC236}">
                <a16:creationId xmlns:a16="http://schemas.microsoft.com/office/drawing/2014/main" id="{3F9701CA-5C15-0840-9B21-256D92256447}"/>
              </a:ext>
            </a:extLst>
          </p:cNvPr>
          <p:cNvSpPr txBox="1"/>
          <p:nvPr/>
        </p:nvSpPr>
        <p:spPr>
          <a:xfrm>
            <a:off x="5930054" y="3278190"/>
            <a:ext cx="2903915" cy="5324535"/>
          </a:xfrm>
          <a:prstGeom prst="rect">
            <a:avLst/>
          </a:prstGeom>
          <a:noFill/>
        </p:spPr>
        <p:txBody>
          <a:bodyPr wrap="square" rtlCol="0">
            <a:spAutoFit/>
          </a:bodyPr>
          <a:lstStyle/>
          <a:p>
            <a:pPr marL="298450" lvl="1" indent="-285750">
              <a:buFont typeface="Arial" panose="020B0604020202020204" pitchFamily="34" charset="0"/>
              <a:buChar char="•"/>
            </a:pPr>
            <a:r>
              <a:rPr lang="en-US" sz="2000" dirty="0"/>
              <a:t>From the 41 </a:t>
            </a:r>
            <a:r>
              <a:rPr lang="en-US" sz="2000" dirty="0" err="1"/>
              <a:t>sc</a:t>
            </a:r>
            <a:r>
              <a:rPr lang="en-US" sz="2000" dirty="0"/>
              <a:t>, only 15 have more than 1% of the share.</a:t>
            </a:r>
          </a:p>
          <a:p>
            <a:pPr marL="298450" lvl="1" indent="-285750">
              <a:buFont typeface="Arial" panose="020B0604020202020204" pitchFamily="34" charset="0"/>
              <a:buChar char="•"/>
            </a:pPr>
            <a:r>
              <a:rPr lang="en-US" sz="2000" dirty="0"/>
              <a:t>Plays is the </a:t>
            </a:r>
            <a:r>
              <a:rPr lang="en-US" sz="2000" dirty="0" err="1"/>
              <a:t>sc</a:t>
            </a:r>
            <a:r>
              <a:rPr lang="en-US" sz="2000" dirty="0"/>
              <a:t> with the highest amount of projects by far.</a:t>
            </a:r>
          </a:p>
          <a:p>
            <a:pPr marL="298450" lvl="1" indent="-285750">
              <a:buFont typeface="Arial" panose="020B0604020202020204" pitchFamily="34" charset="0"/>
              <a:buChar char="•"/>
            </a:pPr>
            <a:r>
              <a:rPr lang="en-US" sz="2000" dirty="0"/>
              <a:t>In general, the </a:t>
            </a:r>
            <a:r>
              <a:rPr lang="en-US" sz="2000" dirty="0" err="1"/>
              <a:t>sc</a:t>
            </a:r>
            <a:r>
              <a:rPr lang="en-US" sz="2000" dirty="0"/>
              <a:t> of theater and music are successful in all countries but AU.</a:t>
            </a:r>
          </a:p>
          <a:p>
            <a:pPr marL="298450" lvl="1" indent="-285750">
              <a:buFont typeface="Arial" panose="020B0604020202020204" pitchFamily="34" charset="0"/>
              <a:buChar char="•"/>
            </a:pPr>
            <a:r>
              <a:rPr lang="en-US" sz="2000" dirty="0"/>
              <a:t>The only </a:t>
            </a:r>
            <a:r>
              <a:rPr lang="en-US" sz="2000" dirty="0" err="1"/>
              <a:t>sc</a:t>
            </a:r>
            <a:r>
              <a:rPr lang="en-US" sz="2000" dirty="0"/>
              <a:t> that is successful in </a:t>
            </a:r>
            <a:r>
              <a:rPr lang="en-US" sz="2000" dirty="0" err="1"/>
              <a:t>f&amp;v</a:t>
            </a:r>
            <a:r>
              <a:rPr lang="en-US" sz="2000" dirty="0"/>
              <a:t> is documentary, in technology is hardware, and in games is tabletop games</a:t>
            </a:r>
            <a:endParaRPr lang="en-US" sz="2100" dirty="0"/>
          </a:p>
        </p:txBody>
      </p:sp>
      <p:sp>
        <p:nvSpPr>
          <p:cNvPr id="23" name="TextBox 22">
            <a:extLst>
              <a:ext uri="{FF2B5EF4-FFF2-40B4-BE49-F238E27FC236}">
                <a16:creationId xmlns:a16="http://schemas.microsoft.com/office/drawing/2014/main" id="{1376A9B2-B358-984D-ABF1-B85C6CAB3B36}"/>
              </a:ext>
            </a:extLst>
          </p:cNvPr>
          <p:cNvSpPr txBox="1"/>
          <p:nvPr/>
        </p:nvSpPr>
        <p:spPr>
          <a:xfrm>
            <a:off x="8986248" y="3278190"/>
            <a:ext cx="2729263" cy="6232475"/>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In average, the higher the goal the less the chances of success.</a:t>
            </a:r>
          </a:p>
          <a:p>
            <a:pPr marL="360363" lvl="1" indent="-342900">
              <a:buFont typeface="Arial" panose="020B0604020202020204" pitchFamily="34" charset="0"/>
              <a:buChar char="•"/>
            </a:pPr>
            <a:r>
              <a:rPr lang="en-US" sz="2100" dirty="0"/>
              <a:t>Even though the </a:t>
            </a:r>
            <a:r>
              <a:rPr lang="en-US" sz="2100" dirty="0" err="1"/>
              <a:t>nb</a:t>
            </a:r>
            <a:r>
              <a:rPr lang="en-US" sz="2100" dirty="0"/>
              <a:t> was not in the main analysis, it turned out that it has a great impact on the state.</a:t>
            </a:r>
          </a:p>
          <a:p>
            <a:pPr marL="360363" lvl="1" indent="-342900">
              <a:buFont typeface="Arial" panose="020B0604020202020204" pitchFamily="34" charset="0"/>
              <a:buChar char="•"/>
            </a:pPr>
            <a:r>
              <a:rPr lang="en-US" sz="2100" dirty="0"/>
              <a:t>There is a correlation between the </a:t>
            </a:r>
            <a:r>
              <a:rPr lang="en-US" sz="2100" dirty="0" err="1"/>
              <a:t>nb</a:t>
            </a:r>
            <a:r>
              <a:rPr lang="en-US" sz="2100" dirty="0"/>
              <a:t> and the amount pledged</a:t>
            </a:r>
          </a:p>
          <a:p>
            <a:pPr marL="360363" lvl="1" indent="-342900">
              <a:buFont typeface="Arial" panose="020B0604020202020204" pitchFamily="34" charset="0"/>
              <a:buChar char="•"/>
            </a:pPr>
            <a:r>
              <a:rPr lang="en-US" sz="2100" dirty="0"/>
              <a:t>The higher the </a:t>
            </a:r>
            <a:r>
              <a:rPr lang="en-US" sz="2100" dirty="0" err="1"/>
              <a:t>nb</a:t>
            </a:r>
            <a:r>
              <a:rPr lang="en-US" sz="2100" dirty="0"/>
              <a:t> the higher the success.</a:t>
            </a:r>
          </a:p>
          <a:p>
            <a:pPr marL="360363" lvl="1" indent="-342900">
              <a:buFont typeface="Arial" panose="020B0604020202020204" pitchFamily="34" charset="0"/>
              <a:buChar char="•"/>
            </a:pPr>
            <a:endParaRPr lang="en-US" sz="2100" dirty="0"/>
          </a:p>
        </p:txBody>
      </p:sp>
    </p:spTree>
    <p:extLst>
      <p:ext uri="{BB962C8B-B14F-4D97-AF65-F5344CB8AC3E}">
        <p14:creationId xmlns:p14="http://schemas.microsoft.com/office/powerpoint/2010/main" val="634852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s-ES_tradnl" sz="2400" dirty="0" err="1"/>
              <a:t>For</a:t>
            </a:r>
            <a:r>
              <a:rPr lang="es-ES_tradnl" sz="2400" dirty="0"/>
              <a:t> </a:t>
            </a:r>
            <a:r>
              <a:rPr lang="es-ES_tradnl" sz="2400" dirty="0" err="1"/>
              <a:t>this</a:t>
            </a:r>
            <a:r>
              <a:rPr lang="es-ES_tradnl" sz="2400" dirty="0"/>
              <a:t> </a:t>
            </a:r>
            <a:r>
              <a:rPr lang="es-ES_tradnl" sz="2400" dirty="0" err="1"/>
              <a:t>answer</a:t>
            </a:r>
            <a:r>
              <a:rPr lang="es-ES_tradnl" sz="2400" dirty="0"/>
              <a:t>, I </a:t>
            </a:r>
            <a:r>
              <a:rPr lang="es-ES_tradnl" sz="2400" dirty="0" err="1"/>
              <a:t>considered</a:t>
            </a:r>
            <a:r>
              <a:rPr lang="es-ES_tradnl" sz="2400" dirty="0"/>
              <a:t> </a:t>
            </a:r>
            <a:r>
              <a:rPr lang="es-ES_tradnl" sz="2400" dirty="0" err="1"/>
              <a:t>only</a:t>
            </a:r>
            <a:r>
              <a:rPr lang="es-ES_tradnl" sz="2400" dirty="0"/>
              <a:t> </a:t>
            </a:r>
            <a:r>
              <a:rPr lang="es-ES_tradnl" sz="2400" dirty="0" err="1"/>
              <a:t>the</a:t>
            </a:r>
            <a:r>
              <a:rPr lang="es-ES_tradnl" sz="2400" dirty="0"/>
              <a:t> </a:t>
            </a:r>
            <a:r>
              <a:rPr lang="es-ES_tradnl" sz="2400" dirty="0" err="1"/>
              <a:t>graphs</a:t>
            </a:r>
            <a:r>
              <a:rPr lang="es-ES_tradnl" sz="2400" dirty="0"/>
              <a:t> and </a:t>
            </a:r>
            <a:r>
              <a:rPr lang="es-ES_tradnl" sz="2400" dirty="0" err="1"/>
              <a:t>tables</a:t>
            </a:r>
            <a:r>
              <a:rPr lang="es-ES_tradnl" sz="2400" dirty="0"/>
              <a:t> </a:t>
            </a:r>
            <a:r>
              <a:rPr lang="es-ES_tradnl" sz="2400" dirty="0" err="1"/>
              <a:t>required</a:t>
            </a:r>
            <a:r>
              <a:rPr lang="es-ES_tradnl" sz="2400" dirty="0"/>
              <a:t> in </a:t>
            </a:r>
            <a:r>
              <a:rPr lang="es-ES_tradnl" sz="2400" dirty="0" err="1"/>
              <a:t>the</a:t>
            </a:r>
            <a:r>
              <a:rPr lang="es-ES_tradnl" sz="2400" dirty="0"/>
              <a:t> </a:t>
            </a:r>
            <a:r>
              <a:rPr lang="es-ES_tradnl" sz="2400" dirty="0" err="1"/>
              <a:t>instructions</a:t>
            </a:r>
            <a:endParaRPr lang="en-US" sz="2400" dirty="0"/>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3" name="Rectangle 19">
            <a:extLst>
              <a:ext uri="{FF2B5EF4-FFF2-40B4-BE49-F238E27FC236}">
                <a16:creationId xmlns:a16="http://schemas.microsoft.com/office/drawing/2014/main" id="{E43EBC6F-A281-524D-B87C-2565720788E3}"/>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Instructions</a:t>
            </a:r>
          </a:p>
        </p:txBody>
      </p:sp>
      <p:sp>
        <p:nvSpPr>
          <p:cNvPr id="14" name="Rectangle 19">
            <a:extLst>
              <a:ext uri="{FF2B5EF4-FFF2-40B4-BE49-F238E27FC236}">
                <a16:creationId xmlns:a16="http://schemas.microsoft.com/office/drawing/2014/main" id="{84FBF3F2-2783-634D-B454-3E05FB56E667}"/>
              </a:ext>
            </a:extLst>
          </p:cNvPr>
          <p:cNvSpPr>
            <a:spLocks noChangeArrowheads="1"/>
          </p:cNvSpPr>
          <p:nvPr/>
        </p:nvSpPr>
        <p:spPr bwMode="gray">
          <a:xfrm>
            <a:off x="336858" y="2387897"/>
            <a:ext cx="2729263"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1</a:t>
            </a:r>
          </a:p>
        </p:txBody>
      </p:sp>
      <p:sp>
        <p:nvSpPr>
          <p:cNvPr id="16" name="Rectangle 20">
            <a:extLst>
              <a:ext uri="{FF2B5EF4-FFF2-40B4-BE49-F238E27FC236}">
                <a16:creationId xmlns:a16="http://schemas.microsoft.com/office/drawing/2014/main" id="{DB3A9037-A094-AE4B-922E-7DD46D0A31E5}"/>
              </a:ext>
            </a:extLst>
          </p:cNvPr>
          <p:cNvSpPr>
            <a:spLocks noChangeArrowheads="1"/>
          </p:cNvSpPr>
          <p:nvPr/>
        </p:nvSpPr>
        <p:spPr bwMode="gray">
          <a:xfrm>
            <a:off x="3218399"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2</a:t>
            </a:r>
          </a:p>
        </p:txBody>
      </p:sp>
      <p:sp>
        <p:nvSpPr>
          <p:cNvPr id="18" name="Rectangle 21">
            <a:extLst>
              <a:ext uri="{FF2B5EF4-FFF2-40B4-BE49-F238E27FC236}">
                <a16:creationId xmlns:a16="http://schemas.microsoft.com/office/drawing/2014/main" id="{B488105B-14FE-984D-BEF3-BC5B59AB37E2}"/>
              </a:ext>
            </a:extLst>
          </p:cNvPr>
          <p:cNvSpPr>
            <a:spLocks noChangeArrowheads="1"/>
          </p:cNvSpPr>
          <p:nvPr/>
        </p:nvSpPr>
        <p:spPr bwMode="gray">
          <a:xfrm>
            <a:off x="6102323"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3</a:t>
            </a:r>
          </a:p>
        </p:txBody>
      </p:sp>
      <p:sp>
        <p:nvSpPr>
          <p:cNvPr id="19" name="Rectangle 22">
            <a:extLst>
              <a:ext uri="{FF2B5EF4-FFF2-40B4-BE49-F238E27FC236}">
                <a16:creationId xmlns:a16="http://schemas.microsoft.com/office/drawing/2014/main" id="{14A3FED8-7E94-A742-9BDD-8F0C32970E93}"/>
              </a:ext>
            </a:extLst>
          </p:cNvPr>
          <p:cNvSpPr>
            <a:spLocks noChangeArrowheads="1"/>
          </p:cNvSpPr>
          <p:nvPr/>
        </p:nvSpPr>
        <p:spPr bwMode="gray">
          <a:xfrm>
            <a:off x="8986248"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Bonus</a:t>
            </a:r>
          </a:p>
        </p:txBody>
      </p:sp>
      <p:sp>
        <p:nvSpPr>
          <p:cNvPr id="20" name="TextBox 19">
            <a:extLst>
              <a:ext uri="{FF2B5EF4-FFF2-40B4-BE49-F238E27FC236}">
                <a16:creationId xmlns:a16="http://schemas.microsoft.com/office/drawing/2014/main" id="{77597672-502A-A244-BFB3-775E4FCDFBA0}"/>
              </a:ext>
            </a:extLst>
          </p:cNvPr>
          <p:cNvSpPr txBox="1"/>
          <p:nvPr/>
        </p:nvSpPr>
        <p:spPr>
          <a:xfrm>
            <a:off x="336858" y="3368130"/>
            <a:ext cx="2729263" cy="4939814"/>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Create a new sheet with a pivot table to count how many campaigns were "successful," "failed," "cancelled," or are currently "live" per category.</a:t>
            </a:r>
          </a:p>
          <a:p>
            <a:pPr marL="360363" lvl="1" indent="-342900">
              <a:buFont typeface="Arial" panose="020B0604020202020204" pitchFamily="34" charset="0"/>
              <a:buChar char="•"/>
            </a:pPr>
            <a:r>
              <a:rPr lang="en-US" sz="2100" dirty="0"/>
              <a:t>Create a stacked column pivot chart that can be filtered by country based on the table you have created.</a:t>
            </a:r>
          </a:p>
        </p:txBody>
      </p:sp>
      <p:sp>
        <p:nvSpPr>
          <p:cNvPr id="21" name="TextBox 20">
            <a:extLst>
              <a:ext uri="{FF2B5EF4-FFF2-40B4-BE49-F238E27FC236}">
                <a16:creationId xmlns:a16="http://schemas.microsoft.com/office/drawing/2014/main" id="{38F3AAB5-15CD-2948-A860-74322B14A852}"/>
              </a:ext>
            </a:extLst>
          </p:cNvPr>
          <p:cNvSpPr txBox="1"/>
          <p:nvPr/>
        </p:nvSpPr>
        <p:spPr>
          <a:xfrm>
            <a:off x="3220782" y="3368130"/>
            <a:ext cx="2729263" cy="5262979"/>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Create a new sheet with a pivot table to count how many campaigns were "successful," "failed," "cancelled," or are currently "live" per sub-category.</a:t>
            </a:r>
          </a:p>
          <a:p>
            <a:pPr marL="360363" lvl="1" indent="-342900">
              <a:buFont typeface="Arial" panose="020B0604020202020204" pitchFamily="34" charset="0"/>
              <a:buChar char="•"/>
            </a:pPr>
            <a:r>
              <a:rPr lang="en-US" sz="2100" dirty="0"/>
              <a:t>Create a stacked column pivot chart that can be filtered by country and parent-category based on the table you have created.</a:t>
            </a:r>
          </a:p>
        </p:txBody>
      </p:sp>
      <p:sp>
        <p:nvSpPr>
          <p:cNvPr id="22" name="TextBox 21">
            <a:extLst>
              <a:ext uri="{FF2B5EF4-FFF2-40B4-BE49-F238E27FC236}">
                <a16:creationId xmlns:a16="http://schemas.microsoft.com/office/drawing/2014/main" id="{C46E4ED7-5164-5E4D-BEF7-D538CCFDF7D9}"/>
              </a:ext>
            </a:extLst>
          </p:cNvPr>
          <p:cNvSpPr txBox="1"/>
          <p:nvPr/>
        </p:nvSpPr>
        <p:spPr>
          <a:xfrm>
            <a:off x="5930054" y="3368130"/>
            <a:ext cx="2729263" cy="4616648"/>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Create a new sheet with a pivot table with a column of state, rows of Date Created Conversion, values based on the count of state, and filters based on parent category and Years.</a:t>
            </a:r>
          </a:p>
          <a:p>
            <a:pPr marL="360363" lvl="1" indent="-342900">
              <a:buFont typeface="Arial" panose="020B0604020202020204" pitchFamily="34" charset="0"/>
              <a:buChar char="•"/>
            </a:pPr>
            <a:r>
              <a:rPr lang="en-US" sz="2100" dirty="0"/>
              <a:t>Create a pivot chart line graph that visualizes this new table.</a:t>
            </a:r>
          </a:p>
        </p:txBody>
      </p:sp>
      <p:sp>
        <p:nvSpPr>
          <p:cNvPr id="23" name="TextBox 22">
            <a:extLst>
              <a:ext uri="{FF2B5EF4-FFF2-40B4-BE49-F238E27FC236}">
                <a16:creationId xmlns:a16="http://schemas.microsoft.com/office/drawing/2014/main" id="{44653B10-4F51-CF43-8B03-D9E6D1031643}"/>
              </a:ext>
            </a:extLst>
          </p:cNvPr>
          <p:cNvSpPr txBox="1"/>
          <p:nvPr/>
        </p:nvSpPr>
        <p:spPr>
          <a:xfrm>
            <a:off x="8986248" y="3368130"/>
            <a:ext cx="2729263" cy="4616648"/>
          </a:xfrm>
          <a:prstGeom prst="rect">
            <a:avLst/>
          </a:prstGeom>
          <a:noFill/>
        </p:spPr>
        <p:txBody>
          <a:bodyPr wrap="square" rtlCol="0">
            <a:spAutoFit/>
          </a:bodyPr>
          <a:lstStyle/>
          <a:p>
            <a:pPr marL="360363" lvl="1" indent="-342900">
              <a:buFont typeface="Arial" panose="020B0604020202020204" pitchFamily="34" charset="0"/>
              <a:buChar char="•"/>
            </a:pPr>
            <a:r>
              <a:rPr lang="en-US" sz="2100" dirty="0"/>
              <a:t>Create a new sheet with 8 columns to measure the state according to different goals ranges.</a:t>
            </a:r>
          </a:p>
          <a:p>
            <a:pPr marL="360363" lvl="1" indent="-342900">
              <a:buFont typeface="Arial" panose="020B0604020202020204" pitchFamily="34" charset="0"/>
              <a:buChar char="•"/>
            </a:pPr>
            <a:r>
              <a:rPr lang="en-US" sz="2100" dirty="0"/>
              <a:t>Create a line chart which graphs the relationship between a goal's amount and its chances at success, failure, or cancellation.</a:t>
            </a:r>
          </a:p>
        </p:txBody>
      </p:sp>
    </p:spTree>
    <p:extLst>
      <p:ext uri="{BB962C8B-B14F-4D97-AF65-F5344CB8AC3E}">
        <p14:creationId xmlns:p14="http://schemas.microsoft.com/office/powerpoint/2010/main" val="3918261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s-ES_tradnl" sz="2400" dirty="0" err="1"/>
              <a:t>Before</a:t>
            </a:r>
            <a:r>
              <a:rPr lang="es-ES_tradnl" sz="2400" dirty="0"/>
              <a:t> </a:t>
            </a:r>
            <a:r>
              <a:rPr lang="es-ES_tradnl" sz="2400" dirty="0" err="1"/>
              <a:t>this</a:t>
            </a:r>
            <a:r>
              <a:rPr lang="es-ES_tradnl" sz="2400" dirty="0"/>
              <a:t> </a:t>
            </a:r>
            <a:r>
              <a:rPr lang="es-ES_tradnl" sz="2400" dirty="0" err="1"/>
              <a:t>analysis</a:t>
            </a:r>
            <a:r>
              <a:rPr lang="es-ES_tradnl" sz="2400" dirty="0"/>
              <a:t> </a:t>
            </a:r>
            <a:r>
              <a:rPr lang="es-ES_tradnl" sz="2400" dirty="0" err="1"/>
              <a:t>first</a:t>
            </a:r>
            <a:r>
              <a:rPr lang="es-ES_tradnl" sz="2400" dirty="0"/>
              <a:t> I </a:t>
            </a:r>
            <a:r>
              <a:rPr lang="es-ES_tradnl" sz="2400" dirty="0" err="1"/>
              <a:t>counted</a:t>
            </a:r>
            <a:r>
              <a:rPr lang="es-ES_tradnl" sz="2400" dirty="0"/>
              <a:t> </a:t>
            </a:r>
            <a:r>
              <a:rPr lang="es-ES_tradnl" sz="2400" dirty="0" err="1"/>
              <a:t>the</a:t>
            </a:r>
            <a:r>
              <a:rPr lang="es-ES_tradnl" sz="2400" dirty="0"/>
              <a:t> </a:t>
            </a:r>
            <a:r>
              <a:rPr lang="es-ES_tradnl" sz="2400" dirty="0" err="1"/>
              <a:t>number</a:t>
            </a:r>
            <a:r>
              <a:rPr lang="es-ES_tradnl" sz="2400" dirty="0"/>
              <a:t> of </a:t>
            </a:r>
            <a:r>
              <a:rPr lang="es-ES_tradnl" sz="2400" dirty="0" err="1"/>
              <a:t>campaigns</a:t>
            </a:r>
            <a:r>
              <a:rPr lang="es-ES_tradnl" sz="2400" dirty="0"/>
              <a:t> </a:t>
            </a:r>
            <a:r>
              <a:rPr lang="es-ES_tradnl" sz="2400" dirty="0" err="1"/>
              <a:t>by</a:t>
            </a:r>
            <a:r>
              <a:rPr lang="es-ES_tradnl" sz="2400" dirty="0"/>
              <a:t> country. </a:t>
            </a:r>
            <a:r>
              <a:rPr lang="es-ES_tradnl" sz="2400" dirty="0" err="1"/>
              <a:t>We</a:t>
            </a:r>
            <a:r>
              <a:rPr lang="es-ES_tradnl" sz="2400" dirty="0"/>
              <a:t> can </a:t>
            </a:r>
            <a:r>
              <a:rPr lang="es-ES_tradnl" sz="2400" dirty="0" err="1"/>
              <a:t>notice</a:t>
            </a:r>
            <a:r>
              <a:rPr lang="es-ES_tradnl" sz="2400" dirty="0"/>
              <a:t> </a:t>
            </a:r>
            <a:r>
              <a:rPr lang="es-ES_tradnl" sz="2400" dirty="0" err="1"/>
              <a:t>that</a:t>
            </a:r>
            <a:r>
              <a:rPr lang="es-ES_tradnl" sz="2400" dirty="0"/>
              <a:t> </a:t>
            </a:r>
            <a:r>
              <a:rPr lang="es-ES_tradnl" sz="2400" dirty="0" err="1"/>
              <a:t>the</a:t>
            </a:r>
            <a:r>
              <a:rPr lang="es-ES_tradnl" sz="2400" dirty="0"/>
              <a:t> US, GB, CA and AU sum 95%. </a:t>
            </a:r>
            <a:r>
              <a:rPr lang="es-ES_tradnl" sz="2400" dirty="0" err="1"/>
              <a:t>Therefore</a:t>
            </a:r>
            <a:r>
              <a:rPr lang="es-ES_tradnl" sz="2400" dirty="0"/>
              <a:t>, I </a:t>
            </a:r>
            <a:r>
              <a:rPr lang="es-ES_tradnl" sz="2400" dirty="0" err="1"/>
              <a:t>only</a:t>
            </a:r>
            <a:r>
              <a:rPr lang="es-ES_tradnl" sz="2400" dirty="0"/>
              <a:t> </a:t>
            </a:r>
            <a:r>
              <a:rPr lang="es-ES_tradnl" sz="2400" dirty="0" err="1"/>
              <a:t>will</a:t>
            </a:r>
            <a:r>
              <a:rPr lang="es-ES_tradnl" sz="2400" dirty="0"/>
              <a:t> </a:t>
            </a:r>
            <a:r>
              <a:rPr lang="es-ES_tradnl" sz="2400" dirty="0" err="1"/>
              <a:t>analyze</a:t>
            </a:r>
            <a:r>
              <a:rPr lang="es-ES_tradnl" sz="2400" dirty="0"/>
              <a:t> </a:t>
            </a:r>
            <a:r>
              <a:rPr lang="es-ES_tradnl" sz="2400" dirty="0" err="1"/>
              <a:t>those</a:t>
            </a:r>
            <a:r>
              <a:rPr lang="es-ES_tradnl" sz="2400" dirty="0"/>
              <a:t> </a:t>
            </a:r>
            <a:r>
              <a:rPr lang="es-ES_tradnl" sz="2400" dirty="0" err="1"/>
              <a:t>countries</a:t>
            </a:r>
            <a:endParaRPr lang="en-US" sz="2400" dirty="0"/>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24" name="Picture 23">
            <a:extLst>
              <a:ext uri="{FF2B5EF4-FFF2-40B4-BE49-F238E27FC236}">
                <a16:creationId xmlns:a16="http://schemas.microsoft.com/office/drawing/2014/main" id="{8F3FAA47-D5A8-5B42-8874-0E553124F29F}"/>
              </a:ext>
            </a:extLst>
          </p:cNvPr>
          <p:cNvPicPr>
            <a:picLocks noChangeAspect="1"/>
          </p:cNvPicPr>
          <p:nvPr/>
        </p:nvPicPr>
        <p:blipFill>
          <a:blip r:embed="rId3"/>
          <a:stretch>
            <a:fillRect/>
          </a:stretch>
        </p:blipFill>
        <p:spPr>
          <a:xfrm>
            <a:off x="1952866" y="3306981"/>
            <a:ext cx="8793909" cy="5261730"/>
          </a:xfrm>
          <a:prstGeom prst="rect">
            <a:avLst/>
          </a:prstGeom>
        </p:spPr>
      </p:pic>
      <p:sp>
        <p:nvSpPr>
          <p:cNvPr id="25" name="TextBox 24">
            <a:extLst>
              <a:ext uri="{FF2B5EF4-FFF2-40B4-BE49-F238E27FC236}">
                <a16:creationId xmlns:a16="http://schemas.microsoft.com/office/drawing/2014/main" id="{9EBB0DC3-20A7-5D48-8D47-1C0C04D76EC8}"/>
              </a:ext>
            </a:extLst>
          </p:cNvPr>
          <p:cNvSpPr txBox="1"/>
          <p:nvPr/>
        </p:nvSpPr>
        <p:spPr>
          <a:xfrm>
            <a:off x="1153314" y="8626092"/>
            <a:ext cx="1785190" cy="323057"/>
          </a:xfrm>
          <a:prstGeom prst="rect">
            <a:avLst/>
          </a:prstGeom>
          <a:noFill/>
        </p:spPr>
        <p:txBody>
          <a:bodyPr wrap="square" rtlCol="0">
            <a:spAutoFit/>
          </a:bodyPr>
          <a:lstStyle/>
          <a:p>
            <a:pPr marL="12700" lvl="1"/>
            <a:r>
              <a:rPr lang="en-US" dirty="0"/>
              <a:t>% of the total</a:t>
            </a:r>
          </a:p>
        </p:txBody>
      </p:sp>
      <p:sp>
        <p:nvSpPr>
          <p:cNvPr id="26" name="Rectangle 25">
            <a:extLst>
              <a:ext uri="{FF2B5EF4-FFF2-40B4-BE49-F238E27FC236}">
                <a16:creationId xmlns:a16="http://schemas.microsoft.com/office/drawing/2014/main" id="{22D1BBC3-3A92-464F-97A9-93CCC66E1D6E}"/>
              </a:ext>
            </a:extLst>
          </p:cNvPr>
          <p:cNvSpPr/>
          <p:nvPr/>
        </p:nvSpPr>
        <p:spPr>
          <a:xfrm>
            <a:off x="2889884" y="4166740"/>
            <a:ext cx="1309175" cy="4814274"/>
          </a:xfrm>
          <a:prstGeom prst="rect">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7" name="Picture 26">
            <a:extLst>
              <a:ext uri="{FF2B5EF4-FFF2-40B4-BE49-F238E27FC236}">
                <a16:creationId xmlns:a16="http://schemas.microsoft.com/office/drawing/2014/main" id="{1108ACC8-738D-6C4A-ACB7-155078E9FD0A}"/>
              </a:ext>
            </a:extLst>
          </p:cNvPr>
          <p:cNvPicPr>
            <a:picLocks noChangeAspect="1"/>
          </p:cNvPicPr>
          <p:nvPr/>
        </p:nvPicPr>
        <p:blipFill>
          <a:blip r:embed="rId4"/>
          <a:stretch>
            <a:fillRect/>
          </a:stretch>
        </p:blipFill>
        <p:spPr>
          <a:xfrm>
            <a:off x="2942173" y="8669530"/>
            <a:ext cx="6425943" cy="210678"/>
          </a:xfrm>
          <a:prstGeom prst="rect">
            <a:avLst/>
          </a:prstGeom>
        </p:spPr>
      </p:pic>
      <p:sp>
        <p:nvSpPr>
          <p:cNvPr id="28" name="Rectangle 19">
            <a:extLst>
              <a:ext uri="{FF2B5EF4-FFF2-40B4-BE49-F238E27FC236}">
                <a16:creationId xmlns:a16="http://schemas.microsoft.com/office/drawing/2014/main" id="{CBEB1CDF-FD27-3F44-A44D-F804E00BF31C}"/>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Instructions</a:t>
            </a:r>
          </a:p>
        </p:txBody>
      </p:sp>
      <p:sp>
        <p:nvSpPr>
          <p:cNvPr id="29" name="Rectangle 19">
            <a:extLst>
              <a:ext uri="{FF2B5EF4-FFF2-40B4-BE49-F238E27FC236}">
                <a16:creationId xmlns:a16="http://schemas.microsoft.com/office/drawing/2014/main" id="{D24BFD8C-91BE-A648-89F4-63CD3C1D4302}"/>
              </a:ext>
            </a:extLst>
          </p:cNvPr>
          <p:cNvSpPr>
            <a:spLocks noChangeArrowheads="1"/>
          </p:cNvSpPr>
          <p:nvPr/>
        </p:nvSpPr>
        <p:spPr bwMode="gray">
          <a:xfrm>
            <a:off x="336858" y="2387897"/>
            <a:ext cx="2729263"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1</a:t>
            </a:r>
          </a:p>
        </p:txBody>
      </p:sp>
      <p:sp>
        <p:nvSpPr>
          <p:cNvPr id="30" name="Rectangle 20">
            <a:extLst>
              <a:ext uri="{FF2B5EF4-FFF2-40B4-BE49-F238E27FC236}">
                <a16:creationId xmlns:a16="http://schemas.microsoft.com/office/drawing/2014/main" id="{1D76633D-6B50-AE47-A092-C4842C78860C}"/>
              </a:ext>
            </a:extLst>
          </p:cNvPr>
          <p:cNvSpPr>
            <a:spLocks noChangeArrowheads="1"/>
          </p:cNvSpPr>
          <p:nvPr/>
        </p:nvSpPr>
        <p:spPr bwMode="gray">
          <a:xfrm>
            <a:off x="3218399"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2</a:t>
            </a:r>
          </a:p>
        </p:txBody>
      </p:sp>
      <p:sp>
        <p:nvSpPr>
          <p:cNvPr id="31" name="Rectangle 21">
            <a:extLst>
              <a:ext uri="{FF2B5EF4-FFF2-40B4-BE49-F238E27FC236}">
                <a16:creationId xmlns:a16="http://schemas.microsoft.com/office/drawing/2014/main" id="{7B784304-5457-A046-87ED-099434679921}"/>
              </a:ext>
            </a:extLst>
          </p:cNvPr>
          <p:cNvSpPr>
            <a:spLocks noChangeArrowheads="1"/>
          </p:cNvSpPr>
          <p:nvPr/>
        </p:nvSpPr>
        <p:spPr bwMode="gray">
          <a:xfrm>
            <a:off x="6102323"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3</a:t>
            </a:r>
          </a:p>
        </p:txBody>
      </p:sp>
      <p:sp>
        <p:nvSpPr>
          <p:cNvPr id="32" name="Rectangle 22">
            <a:extLst>
              <a:ext uri="{FF2B5EF4-FFF2-40B4-BE49-F238E27FC236}">
                <a16:creationId xmlns:a16="http://schemas.microsoft.com/office/drawing/2014/main" id="{68B24E9B-8E8F-2F42-9DF0-B9731465DB9D}"/>
              </a:ext>
            </a:extLst>
          </p:cNvPr>
          <p:cNvSpPr>
            <a:spLocks noChangeArrowheads="1"/>
          </p:cNvSpPr>
          <p:nvPr/>
        </p:nvSpPr>
        <p:spPr bwMode="gray">
          <a:xfrm>
            <a:off x="8986248"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Bonus</a:t>
            </a:r>
          </a:p>
        </p:txBody>
      </p:sp>
    </p:spTree>
    <p:extLst>
      <p:ext uri="{BB962C8B-B14F-4D97-AF65-F5344CB8AC3E}">
        <p14:creationId xmlns:p14="http://schemas.microsoft.com/office/powerpoint/2010/main" val="37937132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The comparison between all the countries vs. The US are alike. The main categories are theater, music, </a:t>
            </a:r>
            <a:r>
              <a:rPr lang="en-US" sz="2400" dirty="0" err="1"/>
              <a:t>f&amp;v</a:t>
            </a:r>
            <a:r>
              <a:rPr lang="en-US" sz="2400" dirty="0"/>
              <a:t>, and technology. It can be said that in general, the campaigns are successful</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4" name="Picture 3">
            <a:extLst>
              <a:ext uri="{FF2B5EF4-FFF2-40B4-BE49-F238E27FC236}">
                <a16:creationId xmlns:a16="http://schemas.microsoft.com/office/drawing/2014/main" id="{0769F80D-6845-9C45-B334-BD8C7D308E6C}"/>
              </a:ext>
            </a:extLst>
          </p:cNvPr>
          <p:cNvPicPr>
            <a:picLocks noChangeAspect="1"/>
          </p:cNvPicPr>
          <p:nvPr/>
        </p:nvPicPr>
        <p:blipFill rotWithShape="1">
          <a:blip r:embed="rId3"/>
          <a:srcRect r="12126"/>
          <a:stretch/>
        </p:blipFill>
        <p:spPr>
          <a:xfrm>
            <a:off x="78255" y="3160532"/>
            <a:ext cx="5981233" cy="4344732"/>
          </a:xfrm>
          <a:prstGeom prst="rect">
            <a:avLst/>
          </a:prstGeom>
        </p:spPr>
      </p:pic>
      <p:pic>
        <p:nvPicPr>
          <p:cNvPr id="3" name="Picture 2">
            <a:extLst>
              <a:ext uri="{FF2B5EF4-FFF2-40B4-BE49-F238E27FC236}">
                <a16:creationId xmlns:a16="http://schemas.microsoft.com/office/drawing/2014/main" id="{94908E2B-1853-1B4C-88C6-A26EB63213F7}"/>
              </a:ext>
            </a:extLst>
          </p:cNvPr>
          <p:cNvPicPr>
            <a:picLocks noChangeAspect="1"/>
          </p:cNvPicPr>
          <p:nvPr/>
        </p:nvPicPr>
        <p:blipFill rotWithShape="1">
          <a:blip r:embed="rId4"/>
          <a:srcRect r="15882"/>
          <a:stretch/>
        </p:blipFill>
        <p:spPr>
          <a:xfrm>
            <a:off x="6293594" y="3234763"/>
            <a:ext cx="5647394" cy="4305026"/>
          </a:xfrm>
          <a:prstGeom prst="rect">
            <a:avLst/>
          </a:prstGeom>
        </p:spPr>
      </p:pic>
      <p:sp>
        <p:nvSpPr>
          <p:cNvPr id="11" name="Rectangle 19">
            <a:extLst>
              <a:ext uri="{FF2B5EF4-FFF2-40B4-BE49-F238E27FC236}">
                <a16:creationId xmlns:a16="http://schemas.microsoft.com/office/drawing/2014/main" id="{1069B4C9-16E6-994E-9340-763DF176876C}"/>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1</a:t>
            </a:r>
          </a:p>
        </p:txBody>
      </p:sp>
      <p:grpSp>
        <p:nvGrpSpPr>
          <p:cNvPr id="16" name="Group 15">
            <a:extLst>
              <a:ext uri="{FF2B5EF4-FFF2-40B4-BE49-F238E27FC236}">
                <a16:creationId xmlns:a16="http://schemas.microsoft.com/office/drawing/2014/main" id="{C59327F1-54BC-9644-B344-31DF22C9404B}"/>
              </a:ext>
            </a:extLst>
          </p:cNvPr>
          <p:cNvGrpSpPr/>
          <p:nvPr/>
        </p:nvGrpSpPr>
        <p:grpSpPr>
          <a:xfrm>
            <a:off x="9153149" y="1696977"/>
            <a:ext cx="2605019" cy="1080962"/>
            <a:chOff x="9153149" y="1696977"/>
            <a:chExt cx="2605019" cy="1080962"/>
          </a:xfrm>
        </p:grpSpPr>
        <p:pic>
          <p:nvPicPr>
            <p:cNvPr id="18" name="Picture 17">
              <a:extLst>
                <a:ext uri="{FF2B5EF4-FFF2-40B4-BE49-F238E27FC236}">
                  <a16:creationId xmlns:a16="http://schemas.microsoft.com/office/drawing/2014/main" id="{F9E5D8A9-BE74-DE42-93D7-8D285BD65616}"/>
                </a:ext>
              </a:extLst>
            </p:cNvPr>
            <p:cNvPicPr>
              <a:picLocks noChangeAspect="1"/>
            </p:cNvPicPr>
            <p:nvPr/>
          </p:nvPicPr>
          <p:blipFill rotWithShape="1">
            <a:blip r:embed="rId5"/>
            <a:srcRect l="87323" t="41558" r="1586" b="46054"/>
            <a:stretch/>
          </p:blipFill>
          <p:spPr>
            <a:xfrm>
              <a:off x="9153149" y="1696977"/>
              <a:ext cx="1272809" cy="883023"/>
            </a:xfrm>
            <a:prstGeom prst="rect">
              <a:avLst/>
            </a:prstGeom>
          </p:spPr>
        </p:pic>
        <p:pic>
          <p:nvPicPr>
            <p:cNvPr id="19" name="Picture 18">
              <a:extLst>
                <a:ext uri="{FF2B5EF4-FFF2-40B4-BE49-F238E27FC236}">
                  <a16:creationId xmlns:a16="http://schemas.microsoft.com/office/drawing/2014/main" id="{1B5385C0-C8AF-A740-8806-B33A9941B785}"/>
                </a:ext>
              </a:extLst>
            </p:cNvPr>
            <p:cNvPicPr>
              <a:picLocks noChangeAspect="1"/>
            </p:cNvPicPr>
            <p:nvPr/>
          </p:nvPicPr>
          <p:blipFill rotWithShape="1">
            <a:blip r:embed="rId6"/>
            <a:srcRect l="87323" t="54823" r="2805" b="31977"/>
            <a:stretch/>
          </p:blipFill>
          <p:spPr>
            <a:xfrm>
              <a:off x="10625268" y="1837010"/>
              <a:ext cx="1132900" cy="940929"/>
            </a:xfrm>
            <a:prstGeom prst="rect">
              <a:avLst/>
            </a:prstGeom>
          </p:spPr>
        </p:pic>
      </p:grpSp>
      <p:sp>
        <p:nvSpPr>
          <p:cNvPr id="20" name="TextBox 19">
            <a:extLst>
              <a:ext uri="{FF2B5EF4-FFF2-40B4-BE49-F238E27FC236}">
                <a16:creationId xmlns:a16="http://schemas.microsoft.com/office/drawing/2014/main" id="{74C86109-04EA-B54D-AB4F-423B1D842842}"/>
              </a:ext>
            </a:extLst>
          </p:cNvPr>
          <p:cNvSpPr txBox="1"/>
          <p:nvPr/>
        </p:nvSpPr>
        <p:spPr>
          <a:xfrm>
            <a:off x="94684" y="7665793"/>
            <a:ext cx="5964803" cy="1200329"/>
          </a:xfrm>
          <a:prstGeom prst="rect">
            <a:avLst/>
          </a:prstGeom>
          <a:noFill/>
        </p:spPr>
        <p:txBody>
          <a:bodyPr wrap="square" rtlCol="0">
            <a:spAutoFit/>
          </a:bodyPr>
          <a:lstStyle/>
          <a:p>
            <a:pPr marL="298450" lvl="1" indent="-285750">
              <a:buFont typeface="Arial" panose="020B0604020202020204" pitchFamily="34" charset="0"/>
              <a:buChar char="•"/>
            </a:pPr>
            <a:r>
              <a:rPr lang="en-US" dirty="0"/>
              <a:t>Main categories theater, music, </a:t>
            </a:r>
            <a:r>
              <a:rPr lang="en-US" dirty="0" err="1"/>
              <a:t>f&amp;v</a:t>
            </a:r>
            <a:r>
              <a:rPr lang="en-US" dirty="0"/>
              <a:t>, and technology</a:t>
            </a:r>
          </a:p>
          <a:p>
            <a:pPr marL="298450" lvl="1" indent="-285750">
              <a:buFont typeface="Arial" panose="020B0604020202020204" pitchFamily="34" charset="0"/>
              <a:buChar char="•"/>
            </a:pPr>
            <a:r>
              <a:rPr lang="en-US" dirty="0"/>
              <a:t>The success is high in the main categories except in </a:t>
            </a:r>
            <a:r>
              <a:rPr lang="en-US" dirty="0" err="1"/>
              <a:t>techology</a:t>
            </a:r>
            <a:r>
              <a:rPr lang="en-US" dirty="0"/>
              <a:t>.</a:t>
            </a:r>
          </a:p>
          <a:p>
            <a:pPr marL="298450" lvl="1" indent="-285750">
              <a:buFont typeface="Arial" panose="020B0604020202020204" pitchFamily="34" charset="0"/>
              <a:buChar char="•"/>
            </a:pPr>
            <a:r>
              <a:rPr lang="en-US" dirty="0"/>
              <a:t>The other 5 categories have a low % of success</a:t>
            </a:r>
          </a:p>
        </p:txBody>
      </p:sp>
      <p:sp>
        <p:nvSpPr>
          <p:cNvPr id="21" name="TextBox 20">
            <a:extLst>
              <a:ext uri="{FF2B5EF4-FFF2-40B4-BE49-F238E27FC236}">
                <a16:creationId xmlns:a16="http://schemas.microsoft.com/office/drawing/2014/main" id="{C7DA91B5-6734-A24A-806D-912C6B73337C}"/>
              </a:ext>
            </a:extLst>
          </p:cNvPr>
          <p:cNvSpPr txBox="1"/>
          <p:nvPr/>
        </p:nvSpPr>
        <p:spPr>
          <a:xfrm>
            <a:off x="6227197" y="7596947"/>
            <a:ext cx="5964803" cy="1200329"/>
          </a:xfrm>
          <a:prstGeom prst="rect">
            <a:avLst/>
          </a:prstGeom>
          <a:noFill/>
        </p:spPr>
        <p:txBody>
          <a:bodyPr wrap="square" rtlCol="0">
            <a:spAutoFit/>
          </a:bodyPr>
          <a:lstStyle/>
          <a:p>
            <a:pPr marL="298450" lvl="1" indent="-285750">
              <a:buFont typeface="Arial" panose="020B0604020202020204" pitchFamily="34" charset="0"/>
              <a:buChar char="•"/>
            </a:pPr>
            <a:r>
              <a:rPr lang="en-US" dirty="0"/>
              <a:t>Main categories theater, music, </a:t>
            </a:r>
            <a:r>
              <a:rPr lang="en-US" dirty="0" err="1"/>
              <a:t>f&amp;v</a:t>
            </a:r>
            <a:r>
              <a:rPr lang="en-US" dirty="0"/>
              <a:t>, and technology</a:t>
            </a:r>
          </a:p>
          <a:p>
            <a:pPr marL="298450" lvl="1" indent="-285750">
              <a:buFont typeface="Arial" panose="020B0604020202020204" pitchFamily="34" charset="0"/>
              <a:buChar char="•"/>
            </a:pPr>
            <a:r>
              <a:rPr lang="en-US" dirty="0"/>
              <a:t>The success is high in the main categories except in </a:t>
            </a:r>
            <a:r>
              <a:rPr lang="en-US" dirty="0" err="1"/>
              <a:t>techology</a:t>
            </a:r>
            <a:r>
              <a:rPr lang="en-US" dirty="0"/>
              <a:t>.</a:t>
            </a:r>
          </a:p>
          <a:p>
            <a:pPr marL="298450" lvl="1" indent="-285750">
              <a:buFont typeface="Arial" panose="020B0604020202020204" pitchFamily="34" charset="0"/>
              <a:buChar char="•"/>
            </a:pPr>
            <a:r>
              <a:rPr lang="en-US" dirty="0"/>
              <a:t>The other 5 categories have a low % of success</a:t>
            </a:r>
          </a:p>
        </p:txBody>
      </p:sp>
    </p:spTree>
    <p:extLst>
      <p:ext uri="{BB962C8B-B14F-4D97-AF65-F5344CB8AC3E}">
        <p14:creationId xmlns:p14="http://schemas.microsoft.com/office/powerpoint/2010/main" val="1724142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s-ES_tradnl" sz="2400" dirty="0" err="1"/>
              <a:t>The</a:t>
            </a:r>
            <a:r>
              <a:rPr lang="es-ES_tradnl" sz="2400" dirty="0"/>
              <a:t> </a:t>
            </a:r>
            <a:r>
              <a:rPr lang="es-ES_tradnl" sz="2400" dirty="0" err="1"/>
              <a:t>main</a:t>
            </a:r>
            <a:r>
              <a:rPr lang="es-ES_tradnl" sz="2400" dirty="0"/>
              <a:t> </a:t>
            </a:r>
            <a:r>
              <a:rPr lang="es-ES_tradnl" sz="2400" dirty="0" err="1"/>
              <a:t>categories</a:t>
            </a:r>
            <a:r>
              <a:rPr lang="es-ES_tradnl" sz="2400" dirty="0"/>
              <a:t> are </a:t>
            </a:r>
            <a:r>
              <a:rPr lang="es-ES_tradnl" sz="2400" dirty="0" err="1"/>
              <a:t>theater</a:t>
            </a:r>
            <a:r>
              <a:rPr lang="es-ES_tradnl" sz="2400" dirty="0"/>
              <a:t> and </a:t>
            </a:r>
            <a:r>
              <a:rPr lang="es-ES_tradnl" sz="2400" dirty="0" err="1"/>
              <a:t>technology</a:t>
            </a:r>
            <a:r>
              <a:rPr lang="es-ES_tradnl" sz="2400" dirty="0"/>
              <a:t>. </a:t>
            </a:r>
            <a:r>
              <a:rPr lang="es-ES_tradnl" sz="2400" dirty="0" err="1"/>
              <a:t>For</a:t>
            </a:r>
            <a:r>
              <a:rPr lang="es-ES_tradnl" sz="2400" dirty="0"/>
              <a:t> GB and CA </a:t>
            </a:r>
            <a:r>
              <a:rPr lang="es-ES_tradnl" sz="2400" dirty="0" err="1"/>
              <a:t>the</a:t>
            </a:r>
            <a:r>
              <a:rPr lang="es-ES_tradnl" sz="2400" dirty="0"/>
              <a:t> </a:t>
            </a:r>
            <a:r>
              <a:rPr lang="es-ES_tradnl" sz="2400" dirty="0" err="1"/>
              <a:t>success</a:t>
            </a:r>
            <a:r>
              <a:rPr lang="es-ES_tradnl" sz="2400" dirty="0"/>
              <a:t> </a:t>
            </a:r>
            <a:r>
              <a:rPr lang="es-ES_tradnl" sz="2400" dirty="0" err="1"/>
              <a:t>is</a:t>
            </a:r>
            <a:r>
              <a:rPr lang="es-ES_tradnl" sz="2400" dirty="0"/>
              <a:t> </a:t>
            </a:r>
            <a:r>
              <a:rPr lang="es-ES_tradnl" sz="2400" dirty="0" err="1"/>
              <a:t>good</a:t>
            </a:r>
            <a:r>
              <a:rPr lang="es-ES_tradnl" sz="2400" dirty="0"/>
              <a:t>, </a:t>
            </a:r>
            <a:r>
              <a:rPr lang="es-ES_tradnl" sz="2400" dirty="0" err="1"/>
              <a:t>but</a:t>
            </a:r>
            <a:r>
              <a:rPr lang="es-ES_tradnl" sz="2400" dirty="0"/>
              <a:t> AU has a </a:t>
            </a:r>
            <a:r>
              <a:rPr lang="es-ES_tradnl" sz="2400" dirty="0" err="1"/>
              <a:t>high</a:t>
            </a:r>
            <a:r>
              <a:rPr lang="es-ES_tradnl" sz="2400" dirty="0"/>
              <a:t> % of </a:t>
            </a:r>
            <a:r>
              <a:rPr lang="es-ES_tradnl" sz="2400" dirty="0" err="1"/>
              <a:t>fail</a:t>
            </a:r>
            <a:r>
              <a:rPr lang="es-ES_tradnl" sz="2400" dirty="0"/>
              <a:t> and </a:t>
            </a:r>
            <a:r>
              <a:rPr lang="es-ES_tradnl" sz="2400" dirty="0" err="1"/>
              <a:t>canceled</a:t>
            </a:r>
            <a:endParaRPr lang="en-US" sz="2400" dirty="0"/>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7" name="Picture 6">
            <a:extLst>
              <a:ext uri="{FF2B5EF4-FFF2-40B4-BE49-F238E27FC236}">
                <a16:creationId xmlns:a16="http://schemas.microsoft.com/office/drawing/2014/main" id="{7312B66C-8564-A347-9107-99DB047F2528}"/>
              </a:ext>
            </a:extLst>
          </p:cNvPr>
          <p:cNvPicPr>
            <a:picLocks noChangeAspect="1"/>
          </p:cNvPicPr>
          <p:nvPr/>
        </p:nvPicPr>
        <p:blipFill rotWithShape="1">
          <a:blip r:embed="rId3"/>
          <a:srcRect r="11773"/>
          <a:stretch/>
        </p:blipFill>
        <p:spPr>
          <a:xfrm>
            <a:off x="7047163" y="1500742"/>
            <a:ext cx="4702990" cy="3326092"/>
          </a:xfrm>
          <a:prstGeom prst="rect">
            <a:avLst/>
          </a:prstGeom>
        </p:spPr>
      </p:pic>
      <p:pic>
        <p:nvPicPr>
          <p:cNvPr id="12" name="Picture 11">
            <a:extLst>
              <a:ext uri="{FF2B5EF4-FFF2-40B4-BE49-F238E27FC236}">
                <a16:creationId xmlns:a16="http://schemas.microsoft.com/office/drawing/2014/main" id="{5FA71C8D-EC6A-BB40-A65D-F2A302F6208D}"/>
              </a:ext>
            </a:extLst>
          </p:cNvPr>
          <p:cNvPicPr>
            <a:picLocks noChangeAspect="1"/>
          </p:cNvPicPr>
          <p:nvPr/>
        </p:nvPicPr>
        <p:blipFill rotWithShape="1">
          <a:blip r:embed="rId4"/>
          <a:srcRect r="15562"/>
          <a:stretch/>
        </p:blipFill>
        <p:spPr>
          <a:xfrm>
            <a:off x="1921397" y="1523542"/>
            <a:ext cx="4501033" cy="3326092"/>
          </a:xfrm>
          <a:prstGeom prst="rect">
            <a:avLst/>
          </a:prstGeom>
        </p:spPr>
      </p:pic>
      <p:pic>
        <p:nvPicPr>
          <p:cNvPr id="14" name="Picture 13">
            <a:extLst>
              <a:ext uri="{FF2B5EF4-FFF2-40B4-BE49-F238E27FC236}">
                <a16:creationId xmlns:a16="http://schemas.microsoft.com/office/drawing/2014/main" id="{6523863F-4B5F-364C-9A74-2BE485F4B1D2}"/>
              </a:ext>
            </a:extLst>
          </p:cNvPr>
          <p:cNvPicPr>
            <a:picLocks noChangeAspect="1"/>
          </p:cNvPicPr>
          <p:nvPr/>
        </p:nvPicPr>
        <p:blipFill rotWithShape="1">
          <a:blip r:embed="rId5"/>
          <a:srcRect r="15562"/>
          <a:stretch/>
        </p:blipFill>
        <p:spPr>
          <a:xfrm>
            <a:off x="204564" y="5287313"/>
            <a:ext cx="4501033" cy="3326092"/>
          </a:xfrm>
          <a:prstGeom prst="rect">
            <a:avLst/>
          </a:prstGeom>
        </p:spPr>
      </p:pic>
      <p:sp>
        <p:nvSpPr>
          <p:cNvPr id="13" name="TextBox 12">
            <a:extLst>
              <a:ext uri="{FF2B5EF4-FFF2-40B4-BE49-F238E27FC236}">
                <a16:creationId xmlns:a16="http://schemas.microsoft.com/office/drawing/2014/main" id="{FF707F11-1C43-AF49-89EB-22E92D0E9AE1}"/>
              </a:ext>
            </a:extLst>
          </p:cNvPr>
          <p:cNvSpPr txBox="1"/>
          <p:nvPr/>
        </p:nvSpPr>
        <p:spPr>
          <a:xfrm>
            <a:off x="6616429" y="5732112"/>
            <a:ext cx="5564458" cy="1200329"/>
          </a:xfrm>
          <a:prstGeom prst="rect">
            <a:avLst/>
          </a:prstGeom>
          <a:noFill/>
        </p:spPr>
        <p:txBody>
          <a:bodyPr wrap="square" rtlCol="0">
            <a:spAutoFit/>
          </a:bodyPr>
          <a:lstStyle/>
          <a:p>
            <a:pPr marL="298450" lvl="1" indent="-285750">
              <a:buFont typeface="Arial" panose="020B0604020202020204" pitchFamily="34" charset="0"/>
              <a:buChar char="•"/>
            </a:pPr>
            <a:r>
              <a:rPr lang="en-US" dirty="0"/>
              <a:t>The most representative category is the theater</a:t>
            </a:r>
          </a:p>
          <a:p>
            <a:pPr marL="298450" lvl="1" indent="-285750">
              <a:buFont typeface="Arial" panose="020B0604020202020204" pitchFamily="34" charset="0"/>
              <a:buChar char="•"/>
            </a:pPr>
            <a:r>
              <a:rPr lang="en-US" dirty="0"/>
              <a:t>The main category is pretty successful as well as music</a:t>
            </a:r>
          </a:p>
          <a:p>
            <a:pPr marL="298450" lvl="1" indent="-285750">
              <a:buFont typeface="Arial" panose="020B0604020202020204" pitchFamily="34" charset="0"/>
              <a:buChar char="•"/>
            </a:pPr>
            <a:r>
              <a:rPr lang="en-US" dirty="0"/>
              <a:t>The others have a low % of success especially food and publishing</a:t>
            </a:r>
          </a:p>
        </p:txBody>
      </p:sp>
      <p:sp>
        <p:nvSpPr>
          <p:cNvPr id="16" name="TextBox 15">
            <a:extLst>
              <a:ext uri="{FF2B5EF4-FFF2-40B4-BE49-F238E27FC236}">
                <a16:creationId xmlns:a16="http://schemas.microsoft.com/office/drawing/2014/main" id="{19E81A04-C8CB-C64A-8442-AD92F1A120BA}"/>
              </a:ext>
            </a:extLst>
          </p:cNvPr>
          <p:cNvSpPr txBox="1"/>
          <p:nvPr/>
        </p:nvSpPr>
        <p:spPr>
          <a:xfrm>
            <a:off x="6616429" y="7114361"/>
            <a:ext cx="5564458" cy="923330"/>
          </a:xfrm>
          <a:prstGeom prst="rect">
            <a:avLst/>
          </a:prstGeom>
          <a:noFill/>
        </p:spPr>
        <p:txBody>
          <a:bodyPr wrap="square" rtlCol="0">
            <a:spAutoFit/>
          </a:bodyPr>
          <a:lstStyle/>
          <a:p>
            <a:pPr marL="298450" lvl="1" indent="-285750">
              <a:buFont typeface="Arial" panose="020B0604020202020204" pitchFamily="34" charset="0"/>
              <a:buChar char="•"/>
            </a:pPr>
            <a:r>
              <a:rPr lang="en-US" dirty="0"/>
              <a:t>The main categories are theater and technology</a:t>
            </a:r>
          </a:p>
          <a:p>
            <a:pPr marL="298450" lvl="1" indent="-285750">
              <a:buFont typeface="Arial" panose="020B0604020202020204" pitchFamily="34" charset="0"/>
              <a:buChar char="•"/>
            </a:pPr>
            <a:r>
              <a:rPr lang="en-US" dirty="0"/>
              <a:t>The success is high in theater and music.</a:t>
            </a:r>
          </a:p>
          <a:p>
            <a:pPr marL="298450" lvl="1" indent="-285750">
              <a:buFont typeface="Arial" panose="020B0604020202020204" pitchFamily="34" charset="0"/>
              <a:buChar char="•"/>
            </a:pPr>
            <a:r>
              <a:rPr lang="en-US" dirty="0"/>
              <a:t>Technology and the others have a low % of success</a:t>
            </a:r>
          </a:p>
        </p:txBody>
      </p:sp>
      <p:sp>
        <p:nvSpPr>
          <p:cNvPr id="17" name="TextBox 16">
            <a:extLst>
              <a:ext uri="{FF2B5EF4-FFF2-40B4-BE49-F238E27FC236}">
                <a16:creationId xmlns:a16="http://schemas.microsoft.com/office/drawing/2014/main" id="{29576306-B012-814E-B532-9BF965424851}"/>
              </a:ext>
            </a:extLst>
          </p:cNvPr>
          <p:cNvSpPr txBox="1"/>
          <p:nvPr/>
        </p:nvSpPr>
        <p:spPr>
          <a:xfrm>
            <a:off x="6616429" y="8147883"/>
            <a:ext cx="5564458" cy="646331"/>
          </a:xfrm>
          <a:prstGeom prst="rect">
            <a:avLst/>
          </a:prstGeom>
          <a:noFill/>
        </p:spPr>
        <p:txBody>
          <a:bodyPr wrap="square" rtlCol="0">
            <a:spAutoFit/>
          </a:bodyPr>
          <a:lstStyle/>
          <a:p>
            <a:pPr marL="298450" lvl="1" indent="-285750">
              <a:buFont typeface="Arial" panose="020B0604020202020204" pitchFamily="34" charset="0"/>
              <a:buChar char="•"/>
            </a:pPr>
            <a:r>
              <a:rPr lang="en-US" dirty="0"/>
              <a:t>Main categories theater, technology, and </a:t>
            </a:r>
            <a:r>
              <a:rPr lang="en-US" dirty="0" err="1"/>
              <a:t>f&amp;v</a:t>
            </a:r>
            <a:r>
              <a:rPr lang="en-US" dirty="0"/>
              <a:t> </a:t>
            </a:r>
          </a:p>
          <a:p>
            <a:pPr marL="298450" lvl="1" indent="-285750">
              <a:buFont typeface="Arial" panose="020B0604020202020204" pitchFamily="34" charset="0"/>
              <a:buChar char="•"/>
            </a:pPr>
            <a:r>
              <a:rPr lang="en-US" dirty="0"/>
              <a:t>The success, in general, is low</a:t>
            </a:r>
          </a:p>
        </p:txBody>
      </p:sp>
      <p:sp>
        <p:nvSpPr>
          <p:cNvPr id="18" name="Pentagon 17">
            <a:extLst>
              <a:ext uri="{FF2B5EF4-FFF2-40B4-BE49-F238E27FC236}">
                <a16:creationId xmlns:a16="http://schemas.microsoft.com/office/drawing/2014/main" id="{E433000F-FF39-FA4A-BB0D-79039462C26F}"/>
              </a:ext>
            </a:extLst>
          </p:cNvPr>
          <p:cNvSpPr/>
          <p:nvPr/>
        </p:nvSpPr>
        <p:spPr bwMode="auto">
          <a:xfrm>
            <a:off x="5869296" y="5753727"/>
            <a:ext cx="747133" cy="1204253"/>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r>
              <a:rPr lang="en-US" sz="1400" dirty="0">
                <a:solidFill>
                  <a:srgbClr val="FFFFFF"/>
                </a:solidFill>
                <a:latin typeface="Verdana" pitchFamily="34" charset="0"/>
              </a:rPr>
              <a:t>GB</a:t>
            </a:r>
            <a:endParaRPr kumimoji="0" lang="en-US" sz="1400" b="0" i="0" u="none" strike="noStrike" cap="none" normalizeH="0" baseline="0" dirty="0">
              <a:ln>
                <a:noFill/>
              </a:ln>
              <a:solidFill>
                <a:srgbClr val="FFFFFF"/>
              </a:solidFill>
              <a:effectLst/>
              <a:latin typeface="Verdana" pitchFamily="34" charset="0"/>
            </a:endParaRPr>
          </a:p>
        </p:txBody>
      </p:sp>
      <p:sp>
        <p:nvSpPr>
          <p:cNvPr id="19" name="Pentagon 18">
            <a:extLst>
              <a:ext uri="{FF2B5EF4-FFF2-40B4-BE49-F238E27FC236}">
                <a16:creationId xmlns:a16="http://schemas.microsoft.com/office/drawing/2014/main" id="{3AED8364-2817-8D40-9572-8F8DEF413CE3}"/>
              </a:ext>
            </a:extLst>
          </p:cNvPr>
          <p:cNvSpPr/>
          <p:nvPr/>
        </p:nvSpPr>
        <p:spPr bwMode="auto">
          <a:xfrm>
            <a:off x="5869296" y="7062771"/>
            <a:ext cx="747133" cy="980322"/>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rgbClr val="FFFFFF"/>
                </a:solidFill>
                <a:effectLst/>
                <a:latin typeface="Verdana" pitchFamily="34" charset="0"/>
              </a:rPr>
              <a:t>CA</a:t>
            </a:r>
          </a:p>
        </p:txBody>
      </p:sp>
      <p:sp>
        <p:nvSpPr>
          <p:cNvPr id="20" name="Pentagon 19">
            <a:extLst>
              <a:ext uri="{FF2B5EF4-FFF2-40B4-BE49-F238E27FC236}">
                <a16:creationId xmlns:a16="http://schemas.microsoft.com/office/drawing/2014/main" id="{52F047C3-4BB3-B24C-892B-5705EB7E1BFE}"/>
              </a:ext>
            </a:extLst>
          </p:cNvPr>
          <p:cNvSpPr/>
          <p:nvPr/>
        </p:nvSpPr>
        <p:spPr bwMode="auto">
          <a:xfrm>
            <a:off x="5869296" y="8147882"/>
            <a:ext cx="747133" cy="646331"/>
          </a:xfrm>
          <a:prstGeom prst="homePlate">
            <a:avLst>
              <a:gd name="adj" fmla="val 24237"/>
            </a:avLst>
          </a:prstGeom>
          <a:solidFill>
            <a:srgbClr val="085FB2"/>
          </a:solidFill>
          <a:ln>
            <a:noFill/>
            <a:headEnd type="none" w="med" len="med"/>
            <a:tailEnd type="none" w="med" len="med"/>
          </a:ln>
        </p:spPr>
        <p:style>
          <a:lnRef idx="1">
            <a:schemeClr val="accent6"/>
          </a:lnRef>
          <a:fillRef idx="3">
            <a:schemeClr val="accent6"/>
          </a:fillRef>
          <a:effectRef idx="2">
            <a:schemeClr val="accent6"/>
          </a:effectRef>
          <a:fontRef idx="minor">
            <a:schemeClr val="lt1"/>
          </a:fontRef>
        </p:style>
        <p:txBody>
          <a:bodyPr vert="horz" wrap="square" lIns="36000" tIns="36000" rIns="36000" bIns="36000" numCol="1" rtlCol="0" anchor="ctr" anchorCtr="0" compatLnSpc="1">
            <a:prstTxWarp prst="textNoShape">
              <a:avLst/>
            </a:prstTxWarp>
          </a:bodyPr>
          <a:lstStyle/>
          <a:p>
            <a:pPr marL="0" marR="0" indent="0" algn="l" defTabSz="981075" rtl="0" eaLnBrk="1" fontAlgn="base" latinLnBrk="0" hangingPunct="1">
              <a:lnSpc>
                <a:spcPct val="100000"/>
              </a:lnSpc>
              <a:spcBef>
                <a:spcPct val="0"/>
              </a:spcBef>
              <a:spcAft>
                <a:spcPct val="0"/>
              </a:spcAft>
              <a:buClrTx/>
              <a:buSzTx/>
              <a:buFontTx/>
              <a:buNone/>
              <a:tabLst/>
            </a:pPr>
            <a:r>
              <a:rPr kumimoji="0" lang="en-US" sz="1400" b="0" i="0" u="none" strike="noStrike" cap="none" normalizeH="0" baseline="0" dirty="0">
                <a:ln>
                  <a:noFill/>
                </a:ln>
                <a:solidFill>
                  <a:srgbClr val="FFFFFF"/>
                </a:solidFill>
                <a:effectLst/>
                <a:latin typeface="Verdana" pitchFamily="34" charset="0"/>
              </a:rPr>
              <a:t>AU</a:t>
            </a:r>
          </a:p>
        </p:txBody>
      </p:sp>
      <p:pic>
        <p:nvPicPr>
          <p:cNvPr id="22" name="Picture 21">
            <a:extLst>
              <a:ext uri="{FF2B5EF4-FFF2-40B4-BE49-F238E27FC236}">
                <a16:creationId xmlns:a16="http://schemas.microsoft.com/office/drawing/2014/main" id="{C8E54784-E099-2C4D-923A-A9D9A32D1BC7}"/>
              </a:ext>
            </a:extLst>
          </p:cNvPr>
          <p:cNvPicPr>
            <a:picLocks noChangeAspect="1"/>
          </p:cNvPicPr>
          <p:nvPr/>
        </p:nvPicPr>
        <p:blipFill rotWithShape="1">
          <a:blip r:embed="rId6"/>
          <a:srcRect l="87323" t="41558" r="1586" b="46054"/>
          <a:stretch/>
        </p:blipFill>
        <p:spPr>
          <a:xfrm>
            <a:off x="204564" y="2388248"/>
            <a:ext cx="1272809" cy="883023"/>
          </a:xfrm>
          <a:prstGeom prst="rect">
            <a:avLst/>
          </a:prstGeom>
        </p:spPr>
      </p:pic>
      <p:pic>
        <p:nvPicPr>
          <p:cNvPr id="23" name="Picture 22">
            <a:extLst>
              <a:ext uri="{FF2B5EF4-FFF2-40B4-BE49-F238E27FC236}">
                <a16:creationId xmlns:a16="http://schemas.microsoft.com/office/drawing/2014/main" id="{2D3C5700-07A1-0345-9FE7-6BF2CC1C8930}"/>
              </a:ext>
            </a:extLst>
          </p:cNvPr>
          <p:cNvPicPr>
            <a:picLocks noChangeAspect="1"/>
          </p:cNvPicPr>
          <p:nvPr/>
        </p:nvPicPr>
        <p:blipFill rotWithShape="1">
          <a:blip r:embed="rId7"/>
          <a:srcRect l="87323" t="54823" r="2805" b="31977"/>
          <a:stretch/>
        </p:blipFill>
        <p:spPr>
          <a:xfrm>
            <a:off x="204564" y="3325822"/>
            <a:ext cx="1132900" cy="940929"/>
          </a:xfrm>
          <a:prstGeom prst="rect">
            <a:avLst/>
          </a:prstGeom>
        </p:spPr>
      </p:pic>
      <p:sp>
        <p:nvSpPr>
          <p:cNvPr id="24" name="Rectangle 19">
            <a:extLst>
              <a:ext uri="{FF2B5EF4-FFF2-40B4-BE49-F238E27FC236}">
                <a16:creationId xmlns:a16="http://schemas.microsoft.com/office/drawing/2014/main" id="{E9BF285C-1D7D-3A4B-9EF1-5408242B52AF}"/>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1</a:t>
            </a:r>
          </a:p>
        </p:txBody>
      </p:sp>
    </p:spTree>
    <p:extLst>
      <p:ext uri="{BB962C8B-B14F-4D97-AF65-F5344CB8AC3E}">
        <p14:creationId xmlns:p14="http://schemas.microsoft.com/office/powerpoint/2010/main" val="9363608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For this second part, we are keeping only the previous countries. We are going to analyze all categories but journalism</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28" name="Rectangle 19">
            <a:extLst>
              <a:ext uri="{FF2B5EF4-FFF2-40B4-BE49-F238E27FC236}">
                <a16:creationId xmlns:a16="http://schemas.microsoft.com/office/drawing/2014/main" id="{CBEB1CDF-FD27-3F44-A44D-F804E00BF31C}"/>
              </a:ext>
            </a:extLst>
          </p:cNvPr>
          <p:cNvSpPr>
            <a:spLocks noChangeArrowheads="1"/>
          </p:cNvSpPr>
          <p:nvPr/>
        </p:nvSpPr>
        <p:spPr bwMode="gray">
          <a:xfrm>
            <a:off x="336858" y="1483801"/>
            <a:ext cx="11445259" cy="822682"/>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4000" b="1" dirty="0">
                <a:solidFill>
                  <a:srgbClr val="FFFFFF"/>
                </a:solidFill>
                <a:ea typeface="MS PGothic" charset="0"/>
                <a:cs typeface="MS PGothic" charset="0"/>
              </a:rPr>
              <a:t>Instructions</a:t>
            </a:r>
          </a:p>
        </p:txBody>
      </p:sp>
      <p:sp>
        <p:nvSpPr>
          <p:cNvPr id="29" name="Rectangle 19">
            <a:extLst>
              <a:ext uri="{FF2B5EF4-FFF2-40B4-BE49-F238E27FC236}">
                <a16:creationId xmlns:a16="http://schemas.microsoft.com/office/drawing/2014/main" id="{D24BFD8C-91BE-A648-89F4-63CD3C1D4302}"/>
              </a:ext>
            </a:extLst>
          </p:cNvPr>
          <p:cNvSpPr>
            <a:spLocks noChangeArrowheads="1"/>
          </p:cNvSpPr>
          <p:nvPr/>
        </p:nvSpPr>
        <p:spPr bwMode="gray">
          <a:xfrm>
            <a:off x="336858" y="2387897"/>
            <a:ext cx="2729263"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1</a:t>
            </a:r>
          </a:p>
        </p:txBody>
      </p:sp>
      <p:sp>
        <p:nvSpPr>
          <p:cNvPr id="30" name="Rectangle 20">
            <a:extLst>
              <a:ext uri="{FF2B5EF4-FFF2-40B4-BE49-F238E27FC236}">
                <a16:creationId xmlns:a16="http://schemas.microsoft.com/office/drawing/2014/main" id="{1D76633D-6B50-AE47-A092-C4842C78860C}"/>
              </a:ext>
            </a:extLst>
          </p:cNvPr>
          <p:cNvSpPr>
            <a:spLocks noChangeArrowheads="1"/>
          </p:cNvSpPr>
          <p:nvPr/>
        </p:nvSpPr>
        <p:spPr bwMode="gray">
          <a:xfrm>
            <a:off x="3218399" y="2387897"/>
            <a:ext cx="2731646" cy="716251"/>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rPr>
              <a:t>Pivot 2</a:t>
            </a:r>
          </a:p>
        </p:txBody>
      </p:sp>
      <p:sp>
        <p:nvSpPr>
          <p:cNvPr id="31" name="Rectangle 21">
            <a:extLst>
              <a:ext uri="{FF2B5EF4-FFF2-40B4-BE49-F238E27FC236}">
                <a16:creationId xmlns:a16="http://schemas.microsoft.com/office/drawing/2014/main" id="{7B784304-5457-A046-87ED-099434679921}"/>
              </a:ext>
            </a:extLst>
          </p:cNvPr>
          <p:cNvSpPr>
            <a:spLocks noChangeArrowheads="1"/>
          </p:cNvSpPr>
          <p:nvPr/>
        </p:nvSpPr>
        <p:spPr bwMode="gray">
          <a:xfrm>
            <a:off x="6102323"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Pivot 3</a:t>
            </a:r>
          </a:p>
        </p:txBody>
      </p:sp>
      <p:sp>
        <p:nvSpPr>
          <p:cNvPr id="32" name="Rectangle 22">
            <a:extLst>
              <a:ext uri="{FF2B5EF4-FFF2-40B4-BE49-F238E27FC236}">
                <a16:creationId xmlns:a16="http://schemas.microsoft.com/office/drawing/2014/main" id="{68B24E9B-8E8F-2F42-9DF0-B9731465DB9D}"/>
              </a:ext>
            </a:extLst>
          </p:cNvPr>
          <p:cNvSpPr>
            <a:spLocks noChangeArrowheads="1"/>
          </p:cNvSpPr>
          <p:nvPr/>
        </p:nvSpPr>
        <p:spPr bwMode="gray">
          <a:xfrm>
            <a:off x="8986248" y="2387897"/>
            <a:ext cx="2731646" cy="716251"/>
          </a:xfrm>
          <a:prstGeom prst="rect">
            <a:avLst/>
          </a:prstGeom>
          <a:solidFill>
            <a:schemeClr val="bg1">
              <a:lumMod val="8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dirty="0">
                <a:solidFill>
                  <a:srgbClr val="FFFFFF"/>
                </a:solidFill>
                <a:ea typeface="MS PGothic" charset="0"/>
                <a:cs typeface="MS PGothic" charset="0"/>
              </a:rPr>
              <a:t>Bonus</a:t>
            </a:r>
          </a:p>
        </p:txBody>
      </p:sp>
      <p:pic>
        <p:nvPicPr>
          <p:cNvPr id="18" name="Picture 17">
            <a:extLst>
              <a:ext uri="{FF2B5EF4-FFF2-40B4-BE49-F238E27FC236}">
                <a16:creationId xmlns:a16="http://schemas.microsoft.com/office/drawing/2014/main" id="{F28507E8-94D1-6345-AB84-29B8A4ABC8CE}"/>
              </a:ext>
            </a:extLst>
          </p:cNvPr>
          <p:cNvPicPr>
            <a:picLocks noChangeAspect="1"/>
          </p:cNvPicPr>
          <p:nvPr/>
        </p:nvPicPr>
        <p:blipFill rotWithShape="1">
          <a:blip r:embed="rId3"/>
          <a:srcRect l="87323" t="41558" r="1586" b="46054"/>
          <a:stretch/>
        </p:blipFill>
        <p:spPr>
          <a:xfrm>
            <a:off x="401912" y="3171308"/>
            <a:ext cx="1272809" cy="883023"/>
          </a:xfrm>
          <a:prstGeom prst="rect">
            <a:avLst/>
          </a:prstGeom>
        </p:spPr>
      </p:pic>
      <p:pic>
        <p:nvPicPr>
          <p:cNvPr id="19" name="Picture 18">
            <a:extLst>
              <a:ext uri="{FF2B5EF4-FFF2-40B4-BE49-F238E27FC236}">
                <a16:creationId xmlns:a16="http://schemas.microsoft.com/office/drawing/2014/main" id="{6E9EA9AA-8598-DE43-B5EE-F760428D2AD7}"/>
              </a:ext>
            </a:extLst>
          </p:cNvPr>
          <p:cNvPicPr>
            <a:picLocks noChangeAspect="1"/>
          </p:cNvPicPr>
          <p:nvPr/>
        </p:nvPicPr>
        <p:blipFill rotWithShape="1">
          <a:blip r:embed="rId4"/>
          <a:srcRect l="87323" t="54823" r="2805" b="31977"/>
          <a:stretch/>
        </p:blipFill>
        <p:spPr>
          <a:xfrm>
            <a:off x="401912" y="4034310"/>
            <a:ext cx="1132900" cy="940929"/>
          </a:xfrm>
          <a:prstGeom prst="rect">
            <a:avLst/>
          </a:prstGeom>
        </p:spPr>
      </p:pic>
      <p:sp>
        <p:nvSpPr>
          <p:cNvPr id="21" name="TextBox 20">
            <a:extLst>
              <a:ext uri="{FF2B5EF4-FFF2-40B4-BE49-F238E27FC236}">
                <a16:creationId xmlns:a16="http://schemas.microsoft.com/office/drawing/2014/main" id="{283179C1-8471-D54B-9CE5-40CFBF9E7FDC}"/>
              </a:ext>
            </a:extLst>
          </p:cNvPr>
          <p:cNvSpPr txBox="1"/>
          <p:nvPr/>
        </p:nvSpPr>
        <p:spPr>
          <a:xfrm>
            <a:off x="689384" y="8618010"/>
            <a:ext cx="1785190" cy="369332"/>
          </a:xfrm>
          <a:prstGeom prst="rect">
            <a:avLst/>
          </a:prstGeom>
          <a:noFill/>
        </p:spPr>
        <p:txBody>
          <a:bodyPr wrap="square" rtlCol="0">
            <a:spAutoFit/>
          </a:bodyPr>
          <a:lstStyle/>
          <a:p>
            <a:pPr marL="12700" lvl="1"/>
            <a:r>
              <a:rPr lang="en-US" dirty="0"/>
              <a:t>% of the total</a:t>
            </a:r>
          </a:p>
        </p:txBody>
      </p:sp>
      <p:grpSp>
        <p:nvGrpSpPr>
          <p:cNvPr id="3" name="Group 2">
            <a:extLst>
              <a:ext uri="{FF2B5EF4-FFF2-40B4-BE49-F238E27FC236}">
                <a16:creationId xmlns:a16="http://schemas.microsoft.com/office/drawing/2014/main" id="{F940BE33-24EE-584F-BB66-DC48E92D7A0E}"/>
              </a:ext>
            </a:extLst>
          </p:cNvPr>
          <p:cNvGrpSpPr/>
          <p:nvPr/>
        </p:nvGrpSpPr>
        <p:grpSpPr>
          <a:xfrm>
            <a:off x="2474574" y="3389281"/>
            <a:ext cx="7692683" cy="5509433"/>
            <a:chOff x="1398965" y="3455861"/>
            <a:chExt cx="6296834" cy="5427700"/>
          </a:xfrm>
        </p:grpSpPr>
        <p:pic>
          <p:nvPicPr>
            <p:cNvPr id="5" name="Picture 4">
              <a:extLst>
                <a:ext uri="{FF2B5EF4-FFF2-40B4-BE49-F238E27FC236}">
                  <a16:creationId xmlns:a16="http://schemas.microsoft.com/office/drawing/2014/main" id="{FCABFB80-1DD9-3C4B-BB9E-F78CD2C67271}"/>
                </a:ext>
              </a:extLst>
            </p:cNvPr>
            <p:cNvPicPr>
              <a:picLocks noChangeAspect="1"/>
            </p:cNvPicPr>
            <p:nvPr/>
          </p:nvPicPr>
          <p:blipFill rotWithShape="1">
            <a:blip r:embed="rId5"/>
            <a:srcRect r="9676"/>
            <a:stretch/>
          </p:blipFill>
          <p:spPr>
            <a:xfrm>
              <a:off x="1398965" y="3455861"/>
              <a:ext cx="6296834" cy="4892386"/>
            </a:xfrm>
            <a:prstGeom prst="rect">
              <a:avLst/>
            </a:prstGeom>
          </p:spPr>
        </p:pic>
        <p:pic>
          <p:nvPicPr>
            <p:cNvPr id="6" name="Picture 5">
              <a:extLst>
                <a:ext uri="{FF2B5EF4-FFF2-40B4-BE49-F238E27FC236}">
                  <a16:creationId xmlns:a16="http://schemas.microsoft.com/office/drawing/2014/main" id="{598DA647-66F6-8742-95F4-6CB794432F7D}"/>
                </a:ext>
              </a:extLst>
            </p:cNvPr>
            <p:cNvPicPr>
              <a:picLocks noChangeAspect="1"/>
            </p:cNvPicPr>
            <p:nvPr/>
          </p:nvPicPr>
          <p:blipFill>
            <a:blip r:embed="rId6"/>
            <a:stretch>
              <a:fillRect/>
            </a:stretch>
          </p:blipFill>
          <p:spPr>
            <a:xfrm>
              <a:off x="1598372" y="8560504"/>
              <a:ext cx="6005060" cy="323057"/>
            </a:xfrm>
            <a:prstGeom prst="rect">
              <a:avLst/>
            </a:prstGeom>
          </p:spPr>
        </p:pic>
      </p:grpSp>
    </p:spTree>
    <p:extLst>
      <p:ext uri="{BB962C8B-B14F-4D97-AF65-F5344CB8AC3E}">
        <p14:creationId xmlns:p14="http://schemas.microsoft.com/office/powerpoint/2010/main" val="37258733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2"/>
          <p:cNvSpPr txBox="1">
            <a:spLocks noChangeArrowheads="1"/>
          </p:cNvSpPr>
          <p:nvPr/>
        </p:nvSpPr>
        <p:spPr>
          <a:xfrm>
            <a:off x="47330" y="155532"/>
            <a:ext cx="11165417" cy="1172633"/>
          </a:xfrm>
          <a:prstGeom prst="rect">
            <a:avLst/>
          </a:prstGeom>
        </p:spPr>
        <p:txBody>
          <a:bodyPr vert="horz" lIns="121627" tIns="60813" rIns="121627" bIns="60813" rtlCol="0" anchor="ctr">
            <a:normAutofit/>
          </a:bodyPr>
          <a:lstStyle>
            <a:lvl1pPr algn="ctr" defTabSz="457120" rtl="0" eaLnBrk="1" latinLnBrk="0" hangingPunct="1">
              <a:spcBef>
                <a:spcPct val="0"/>
              </a:spcBef>
              <a:buNone/>
              <a:defRPr sz="4400" kern="1200">
                <a:solidFill>
                  <a:schemeClr val="tx1"/>
                </a:solidFill>
                <a:latin typeface="+mj-lt"/>
                <a:ea typeface="+mj-ea"/>
                <a:cs typeface="+mj-cs"/>
              </a:defRPr>
            </a:lvl1pPr>
          </a:lstStyle>
          <a:p>
            <a:pPr algn="l"/>
            <a:endParaRPr lang="en-US" sz="3200" dirty="0">
              <a:solidFill>
                <a:srgbClr val="FFFFFF"/>
              </a:solidFill>
              <a:latin typeface="Verdana" charset="0"/>
              <a:ea typeface="MS PGothic" charset="0"/>
            </a:endParaRPr>
          </a:p>
        </p:txBody>
      </p:sp>
      <p:cxnSp>
        <p:nvCxnSpPr>
          <p:cNvPr id="8" name="Straight Connector 7"/>
          <p:cNvCxnSpPr/>
          <p:nvPr/>
        </p:nvCxnSpPr>
        <p:spPr>
          <a:xfrm>
            <a:off x="0" y="1307637"/>
            <a:ext cx="12192000" cy="0"/>
          </a:xfrm>
          <a:prstGeom prst="line">
            <a:avLst/>
          </a:prstGeom>
          <a:ln>
            <a:solidFill>
              <a:schemeClr val="tx1">
                <a:lumMod val="65000"/>
                <a:lumOff val="35000"/>
              </a:schemeClr>
            </a:solidFill>
          </a:ln>
        </p:spPr>
        <p:style>
          <a:lnRef idx="3">
            <a:schemeClr val="dk1"/>
          </a:lnRef>
          <a:fillRef idx="0">
            <a:schemeClr val="dk1"/>
          </a:fillRef>
          <a:effectRef idx="2">
            <a:schemeClr val="dk1"/>
          </a:effectRef>
          <a:fontRef idx="minor">
            <a:schemeClr val="tx1"/>
          </a:fontRef>
        </p:style>
      </p:cxnSp>
      <p:sp>
        <p:nvSpPr>
          <p:cNvPr id="9" name="Rectangle 2"/>
          <p:cNvSpPr>
            <a:spLocks noGrp="1" noChangeArrowheads="1"/>
          </p:cNvSpPr>
          <p:nvPr>
            <p:ph type="title"/>
          </p:nvPr>
        </p:nvSpPr>
        <p:spPr>
          <a:xfrm>
            <a:off x="47330" y="156658"/>
            <a:ext cx="12133558" cy="1172633"/>
          </a:xfrm>
        </p:spPr>
        <p:txBody>
          <a:bodyPr>
            <a:noAutofit/>
          </a:bodyPr>
          <a:lstStyle/>
          <a:p>
            <a:pPr algn="l"/>
            <a:r>
              <a:rPr lang="en-US" sz="2400" dirty="0"/>
              <a:t>The most frequent </a:t>
            </a:r>
            <a:r>
              <a:rPr lang="en-US" sz="2400" dirty="0" err="1"/>
              <a:t>sc</a:t>
            </a:r>
            <a:r>
              <a:rPr lang="en-US" sz="2400" dirty="0"/>
              <a:t> is plays with 26% of shares. For the sub-categories, we are going to keep that above 1 % of share</a:t>
            </a:r>
          </a:p>
        </p:txBody>
      </p:sp>
      <p:sp>
        <p:nvSpPr>
          <p:cNvPr id="2" name="Rectangle 2">
            <a:extLst>
              <a:ext uri="{FF2B5EF4-FFF2-40B4-BE49-F238E27FC236}">
                <a16:creationId xmlns:a16="http://schemas.microsoft.com/office/drawing/2014/main" id="{D7AEF98A-034F-2641-9885-62E32352C6D0}"/>
              </a:ext>
            </a:extLst>
          </p:cNvPr>
          <p:cNvSpPr>
            <a:spLocks noChangeArrowheads="1"/>
          </p:cNvSpPr>
          <p:nvPr/>
        </p:nvSpPr>
        <p:spPr bwMode="auto">
          <a:xfrm>
            <a:off x="645556" y="300000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8" name="Picture 17">
            <a:extLst>
              <a:ext uri="{FF2B5EF4-FFF2-40B4-BE49-F238E27FC236}">
                <a16:creationId xmlns:a16="http://schemas.microsoft.com/office/drawing/2014/main" id="{F28507E8-94D1-6345-AB84-29B8A4ABC8CE}"/>
              </a:ext>
            </a:extLst>
          </p:cNvPr>
          <p:cNvPicPr>
            <a:picLocks noChangeAspect="1"/>
          </p:cNvPicPr>
          <p:nvPr/>
        </p:nvPicPr>
        <p:blipFill rotWithShape="1">
          <a:blip r:embed="rId3"/>
          <a:srcRect l="87323" t="41558" r="1586" b="46054"/>
          <a:stretch/>
        </p:blipFill>
        <p:spPr>
          <a:xfrm>
            <a:off x="1809878" y="1356812"/>
            <a:ext cx="1272809" cy="883023"/>
          </a:xfrm>
          <a:prstGeom prst="rect">
            <a:avLst/>
          </a:prstGeom>
        </p:spPr>
      </p:pic>
      <p:pic>
        <p:nvPicPr>
          <p:cNvPr id="19" name="Picture 18">
            <a:extLst>
              <a:ext uri="{FF2B5EF4-FFF2-40B4-BE49-F238E27FC236}">
                <a16:creationId xmlns:a16="http://schemas.microsoft.com/office/drawing/2014/main" id="{6E9EA9AA-8598-DE43-B5EE-F760428D2AD7}"/>
              </a:ext>
            </a:extLst>
          </p:cNvPr>
          <p:cNvPicPr>
            <a:picLocks noChangeAspect="1"/>
          </p:cNvPicPr>
          <p:nvPr/>
        </p:nvPicPr>
        <p:blipFill rotWithShape="1">
          <a:blip r:embed="rId4"/>
          <a:srcRect l="87323" t="54823" r="2805" b="31977"/>
          <a:stretch/>
        </p:blipFill>
        <p:spPr>
          <a:xfrm>
            <a:off x="3082687" y="1497047"/>
            <a:ext cx="1132900" cy="940929"/>
          </a:xfrm>
          <a:prstGeom prst="rect">
            <a:avLst/>
          </a:prstGeom>
        </p:spPr>
      </p:pic>
      <p:sp>
        <p:nvSpPr>
          <p:cNvPr id="21" name="TextBox 20">
            <a:extLst>
              <a:ext uri="{FF2B5EF4-FFF2-40B4-BE49-F238E27FC236}">
                <a16:creationId xmlns:a16="http://schemas.microsoft.com/office/drawing/2014/main" id="{283179C1-8471-D54B-9CE5-40CFBF9E7FDC}"/>
              </a:ext>
            </a:extLst>
          </p:cNvPr>
          <p:cNvSpPr txBox="1"/>
          <p:nvPr/>
        </p:nvSpPr>
        <p:spPr>
          <a:xfrm>
            <a:off x="74075" y="7853917"/>
            <a:ext cx="1034990" cy="646331"/>
          </a:xfrm>
          <a:prstGeom prst="rect">
            <a:avLst/>
          </a:prstGeom>
          <a:noFill/>
        </p:spPr>
        <p:txBody>
          <a:bodyPr wrap="square" rtlCol="0">
            <a:spAutoFit/>
          </a:bodyPr>
          <a:lstStyle/>
          <a:p>
            <a:pPr marL="12700" lvl="1"/>
            <a:r>
              <a:rPr lang="en-US" dirty="0"/>
              <a:t>% of </a:t>
            </a:r>
          </a:p>
          <a:p>
            <a:pPr marL="12700" lvl="1"/>
            <a:r>
              <a:rPr lang="en-US" dirty="0"/>
              <a:t>the total</a:t>
            </a:r>
          </a:p>
        </p:txBody>
      </p:sp>
      <p:pic>
        <p:nvPicPr>
          <p:cNvPr id="4" name="Picture 3">
            <a:extLst>
              <a:ext uri="{FF2B5EF4-FFF2-40B4-BE49-F238E27FC236}">
                <a16:creationId xmlns:a16="http://schemas.microsoft.com/office/drawing/2014/main" id="{8D659F41-73AA-4D4B-9738-9CF63260B20A}"/>
              </a:ext>
            </a:extLst>
          </p:cNvPr>
          <p:cNvPicPr>
            <a:picLocks noChangeAspect="1"/>
          </p:cNvPicPr>
          <p:nvPr/>
        </p:nvPicPr>
        <p:blipFill rotWithShape="1">
          <a:blip r:embed="rId5"/>
          <a:srcRect r="9109"/>
          <a:stretch/>
        </p:blipFill>
        <p:spPr>
          <a:xfrm>
            <a:off x="822073" y="3018854"/>
            <a:ext cx="7093368" cy="5024748"/>
          </a:xfrm>
          <a:prstGeom prst="rect">
            <a:avLst/>
          </a:prstGeom>
        </p:spPr>
      </p:pic>
      <p:sp>
        <p:nvSpPr>
          <p:cNvPr id="22" name="Rectangle 21">
            <a:extLst>
              <a:ext uri="{FF2B5EF4-FFF2-40B4-BE49-F238E27FC236}">
                <a16:creationId xmlns:a16="http://schemas.microsoft.com/office/drawing/2014/main" id="{9654DD0A-BAAA-CC4C-8549-214E01B24BC1}"/>
              </a:ext>
            </a:extLst>
          </p:cNvPr>
          <p:cNvSpPr/>
          <p:nvPr/>
        </p:nvSpPr>
        <p:spPr>
          <a:xfrm>
            <a:off x="1109065" y="3788271"/>
            <a:ext cx="2517004" cy="4491915"/>
          </a:xfrm>
          <a:prstGeom prst="rect">
            <a:avLst/>
          </a:prstGeom>
          <a:no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CB875F09-E623-F148-8C39-C1190749B7C7}"/>
              </a:ext>
            </a:extLst>
          </p:cNvPr>
          <p:cNvPicPr>
            <a:picLocks noChangeAspect="1"/>
          </p:cNvPicPr>
          <p:nvPr/>
        </p:nvPicPr>
        <p:blipFill>
          <a:blip r:embed="rId6"/>
          <a:stretch>
            <a:fillRect/>
          </a:stretch>
        </p:blipFill>
        <p:spPr>
          <a:xfrm>
            <a:off x="1140609" y="8036426"/>
            <a:ext cx="6774832" cy="243760"/>
          </a:xfrm>
          <a:prstGeom prst="rect">
            <a:avLst/>
          </a:prstGeom>
        </p:spPr>
      </p:pic>
      <p:sp>
        <p:nvSpPr>
          <p:cNvPr id="23" name="Rectangle 19">
            <a:extLst>
              <a:ext uri="{FF2B5EF4-FFF2-40B4-BE49-F238E27FC236}">
                <a16:creationId xmlns:a16="http://schemas.microsoft.com/office/drawing/2014/main" id="{D153258C-E69F-7643-9C2A-33417F99F17B}"/>
              </a:ext>
            </a:extLst>
          </p:cNvPr>
          <p:cNvSpPr>
            <a:spLocks noChangeArrowheads="1"/>
          </p:cNvSpPr>
          <p:nvPr/>
        </p:nvSpPr>
        <p:spPr bwMode="gray">
          <a:xfrm>
            <a:off x="94685" y="1500741"/>
            <a:ext cx="1454776" cy="595167"/>
          </a:xfrm>
          <a:prstGeom prst="rect">
            <a:avLst/>
          </a:prstGeom>
          <a:solidFill>
            <a:srgbClr val="085FB2"/>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400" b="1" dirty="0">
                <a:solidFill>
                  <a:srgbClr val="FFFFFF"/>
                </a:solidFill>
                <a:ea typeface="MS PGothic" charset="0"/>
                <a:cs typeface="MS PGothic" charset="0"/>
              </a:rPr>
              <a:t>Pivot 2</a:t>
            </a:r>
          </a:p>
        </p:txBody>
      </p:sp>
      <p:sp>
        <p:nvSpPr>
          <p:cNvPr id="25" name="TextBox 24">
            <a:extLst>
              <a:ext uri="{FF2B5EF4-FFF2-40B4-BE49-F238E27FC236}">
                <a16:creationId xmlns:a16="http://schemas.microsoft.com/office/drawing/2014/main" id="{C72DDACA-63CC-644B-BBD0-B2111752E0D1}"/>
              </a:ext>
            </a:extLst>
          </p:cNvPr>
          <p:cNvSpPr txBox="1"/>
          <p:nvPr/>
        </p:nvSpPr>
        <p:spPr>
          <a:xfrm>
            <a:off x="8351288" y="3715154"/>
            <a:ext cx="3681384" cy="2677656"/>
          </a:xfrm>
          <a:prstGeom prst="rect">
            <a:avLst/>
          </a:prstGeom>
          <a:noFill/>
        </p:spPr>
        <p:txBody>
          <a:bodyPr wrap="square" rtlCol="0">
            <a:spAutoFit/>
          </a:bodyPr>
          <a:lstStyle/>
          <a:p>
            <a:pPr marL="298450" lvl="1" indent="-285750">
              <a:buFont typeface="Arial" panose="020B0604020202020204" pitchFamily="34" charset="0"/>
              <a:buChar char="•"/>
            </a:pPr>
            <a:r>
              <a:rPr lang="en-US" sz="2400" dirty="0"/>
              <a:t>From the 41 </a:t>
            </a:r>
            <a:r>
              <a:rPr lang="en-US" sz="2400" dirty="0" err="1"/>
              <a:t>sc</a:t>
            </a:r>
            <a:r>
              <a:rPr lang="en-US" sz="2400" dirty="0"/>
              <a:t>, only 15 have more than 1% of the share</a:t>
            </a:r>
          </a:p>
          <a:p>
            <a:pPr marL="298450" lvl="1" indent="-285750">
              <a:buFont typeface="Arial" panose="020B0604020202020204" pitchFamily="34" charset="0"/>
              <a:buChar char="•"/>
            </a:pPr>
            <a:r>
              <a:rPr lang="en-US" sz="2400" dirty="0"/>
              <a:t>There are 10 </a:t>
            </a:r>
            <a:r>
              <a:rPr lang="en-US" sz="2400" dirty="0" err="1"/>
              <a:t>sc</a:t>
            </a:r>
            <a:r>
              <a:rPr lang="en-US" sz="2400" dirty="0"/>
              <a:t> with successful results</a:t>
            </a:r>
          </a:p>
          <a:p>
            <a:pPr marL="298450" lvl="1" indent="-285750">
              <a:buFont typeface="Arial" panose="020B0604020202020204" pitchFamily="34" charset="0"/>
              <a:buChar char="•"/>
            </a:pPr>
            <a:r>
              <a:rPr lang="en-US" sz="2400" dirty="0"/>
              <a:t>12 </a:t>
            </a:r>
            <a:r>
              <a:rPr lang="en-US" sz="2400" dirty="0" err="1"/>
              <a:t>sc</a:t>
            </a:r>
            <a:r>
              <a:rPr lang="en-US" sz="2400" dirty="0"/>
              <a:t> that failed</a:t>
            </a:r>
          </a:p>
          <a:p>
            <a:pPr marL="298450" lvl="1" indent="-285750">
              <a:buFont typeface="Arial" panose="020B0604020202020204" pitchFamily="34" charset="0"/>
              <a:buChar char="•"/>
            </a:pPr>
            <a:r>
              <a:rPr lang="en-US" sz="2400" dirty="0"/>
              <a:t>4 </a:t>
            </a:r>
            <a:r>
              <a:rPr lang="en-US" sz="2400" dirty="0" err="1"/>
              <a:t>sc</a:t>
            </a:r>
            <a:r>
              <a:rPr lang="en-US" sz="2400" dirty="0"/>
              <a:t> that were canceled</a:t>
            </a:r>
          </a:p>
        </p:txBody>
      </p:sp>
      <p:sp>
        <p:nvSpPr>
          <p:cNvPr id="26" name="Rectangle 20">
            <a:extLst>
              <a:ext uri="{FF2B5EF4-FFF2-40B4-BE49-F238E27FC236}">
                <a16:creationId xmlns:a16="http://schemas.microsoft.com/office/drawing/2014/main" id="{5CFE2FFC-49F9-2843-983C-2FF536EC3E26}"/>
              </a:ext>
            </a:extLst>
          </p:cNvPr>
          <p:cNvSpPr>
            <a:spLocks noChangeArrowheads="1"/>
          </p:cNvSpPr>
          <p:nvPr/>
        </p:nvSpPr>
        <p:spPr bwMode="gray">
          <a:xfrm>
            <a:off x="8351288" y="2964004"/>
            <a:ext cx="3681385" cy="646330"/>
          </a:xfrm>
          <a:prstGeom prst="rect">
            <a:avLst/>
          </a:prstGeom>
          <a:solidFill>
            <a:schemeClr val="bg1">
              <a:lumMod val="65000"/>
            </a:schemeClr>
          </a:solidFill>
          <a:ln>
            <a:headEnd/>
            <a:tailEnd/>
          </a:ln>
          <a:scene3d>
            <a:camera prst="orthographicFront">
              <a:rot lat="0" lon="0" rev="0"/>
            </a:camera>
            <a:lightRig rig="threePt" dir="t">
              <a:rot lat="0" lon="0" rev="1200000"/>
            </a:lightRig>
          </a:scene3d>
          <a:sp3d/>
        </p:spPr>
        <p:style>
          <a:lnRef idx="0">
            <a:schemeClr val="accent5"/>
          </a:lnRef>
          <a:fillRef idx="3">
            <a:schemeClr val="accent5"/>
          </a:fillRef>
          <a:effectRef idx="3">
            <a:schemeClr val="accent5"/>
          </a:effectRef>
          <a:fontRef idx="minor">
            <a:schemeClr val="lt1"/>
          </a:fontRef>
        </p:style>
        <p:txBody>
          <a:bodyPr lIns="46705" tIns="46705" rIns="46705" bIns="46705" anchor="ctr"/>
          <a:lstStyle/>
          <a:p>
            <a:pPr algn="ctr" eaLnBrk="0" hangingPunct="0"/>
            <a:r>
              <a:rPr lang="en-US" sz="2000" dirty="0">
                <a:solidFill>
                  <a:srgbClr val="FFFFFF"/>
                </a:solidFill>
                <a:ea typeface="MS PGothic" charset="0"/>
              </a:rPr>
              <a:t>Observations of sub-categories with 1% of share or less</a:t>
            </a:r>
          </a:p>
        </p:txBody>
      </p:sp>
    </p:spTree>
    <p:extLst>
      <p:ext uri="{BB962C8B-B14F-4D97-AF65-F5344CB8AC3E}">
        <p14:creationId xmlns:p14="http://schemas.microsoft.com/office/powerpoint/2010/main" val="2288998820"/>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46890</TotalTime>
  <Words>2117</Words>
  <Application>Microsoft Macintosh PowerPoint</Application>
  <PresentationFormat>Custom</PresentationFormat>
  <Paragraphs>213</Paragraphs>
  <Slides>33</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Calibri</vt:lpstr>
      <vt:lpstr>Verdana</vt:lpstr>
      <vt:lpstr>1_Office Theme</vt:lpstr>
      <vt:lpstr>PowerPoint Presentation</vt:lpstr>
      <vt:lpstr>Questions</vt:lpstr>
      <vt:lpstr>Question 1</vt:lpstr>
      <vt:lpstr>For this answer, I considered only the graphs and tables required in the instructions</vt:lpstr>
      <vt:lpstr>Before this analysis first I counted the number of campaigns by country. We can notice that the US, GB, CA and AU sum 95%. Therefore, I only will analyze those countries</vt:lpstr>
      <vt:lpstr>The comparison between all the countries vs. The US are alike. The main categories are theater, music, f&amp;v, and technology. It can be said that in general, the campaigns are successful</vt:lpstr>
      <vt:lpstr>The main categories are theater and technology. For GB and CA the success is good, but AU has a high % of fail and canceled</vt:lpstr>
      <vt:lpstr>For this second part, we are keeping only the previous countries. We are going to analyze all categories but journalism</vt:lpstr>
      <vt:lpstr>The most frequent sc is plays with 26% of shares. For the sub-categories, we are going to keep that above 1 % of share</vt:lpstr>
      <vt:lpstr>For the US, the most successful are plays, all music, hardware, documentary and table games. The less successful wearables, web, animation, drama, videogames, and all food</vt:lpstr>
      <vt:lpstr>For GB, the most successful are plays, rock, hardware, and documentary. The less successful are web, wearables, drama, animation, video games, and food trucks</vt:lpstr>
      <vt:lpstr>For CA the most successful are plays, all music, hardware, documentary, table games, and photobooks. The less successful are web, wearables, animation drama, videogames, and food </vt:lpstr>
      <vt:lpstr>For AU the most successful are hardware, documentary and tabletop games. The less successful are all theater, almost all technology, and f&amp;v, video games and food trucks</vt:lpstr>
      <vt:lpstr>We can notice that the only ones that have a percentage of over 50% are music, theater, and film &amp; video. There are some sub-categories that have 100% of success even though their overall categories are not successful</vt:lpstr>
      <vt:lpstr>The first graph we can see that the successful line is higher than the others in the first half of the year, but it is in tight competition with the failed line in the second half. For further insights, we are only to dig into the years from 2014 to 2016</vt:lpstr>
      <vt:lpstr>In general, the months with the best results are between April and September. The worst results are between September and November. There are more campaigns around May and October</vt:lpstr>
      <vt:lpstr>In general, the months with the best results are almost all with the exception of August, September, and October. The worst results are between September and November. All the years have similar performance for music</vt:lpstr>
      <vt:lpstr>All the lines are in tight competition. As we already see in the previous analysis the only sub-category that represents the successful line is hardware. April and November are the points at which the successful line has its highest peaks and the failed line its lowest</vt:lpstr>
      <vt:lpstr>Even though 2015 was not a good year for F&amp;V, in general, the results are good. Especially around March and October. The worst month is around January and July</vt:lpstr>
      <vt:lpstr>The Publishing failed line is the most noticeable along the months an years but in November the successful line arises in almost all years</vt:lpstr>
      <vt:lpstr>Games is another category that has a dominant failed status along the year but in November of 2016, the results were particularly good</vt:lpstr>
      <vt:lpstr>For photography, the gap between the successful and fail line is not big but in general, it uses to have more successful projects the first semester of the year and more failed projects that the last semester</vt:lpstr>
      <vt:lpstr>Along the months and years, the failed line is the one on the top. It is noticeable that there are more campaigns around January and July</vt:lpstr>
      <vt:lpstr>All canceled for the category of Journalism. July and February were the months with the highest number of campaigns</vt:lpstr>
      <vt:lpstr>According to the graph, the success of a campaign tend to decrease the higher the goal and the chances of fail or been canceled tend to increase if the goal increases. There is an exception when the goal is between 40k and 50k were the successful line is high and the failed line low</vt:lpstr>
      <vt:lpstr>Question 2</vt:lpstr>
      <vt:lpstr>The main limitation is the size of the dataset</vt:lpstr>
      <vt:lpstr>Question 3</vt:lpstr>
      <vt:lpstr>There are still several variables that we can use to get some extra insights. In my opinion, the number of backers is one of the most relevant because it represents the number of people interested in the campaign</vt:lpstr>
      <vt:lpstr>This graph depicts the amount of backers influences in a significant way the success of a project</vt:lpstr>
      <vt:lpstr>In the chart, we can notice that almost all the campaigns are in a pledged below 200k and number of backers below 20k.  The ones that are over those limits tend to be successful projects </vt:lpstr>
      <vt:lpstr>When comparing the number of backers vs. the amount pledged we can notice that there is a correlation. Also if the number of backers and the amount pledged increases also does the chances of success </vt:lpstr>
      <vt:lpstr>The main category es theater, especially the sc of plays. Almost all data belongs to the US. The nb influences the state of the campaign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753</cp:revision>
  <dcterms:created xsi:type="dcterms:W3CDTF">2017-05-09T14:33:22Z</dcterms:created>
  <dcterms:modified xsi:type="dcterms:W3CDTF">2019-02-22T18:00:31Z</dcterms:modified>
</cp:coreProperties>
</file>